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3" r:id="rId4"/>
    <p:sldId id="266" r:id="rId5"/>
    <p:sldId id="267" r:id="rId6"/>
    <p:sldId id="257" r:id="rId7"/>
    <p:sldId id="258" r:id="rId8"/>
    <p:sldId id="259" r:id="rId9"/>
    <p:sldId id="268" r:id="rId10"/>
    <p:sldId id="260" r:id="rId11"/>
    <p:sldId id="269" r:id="rId12"/>
    <p:sldId id="273" r:id="rId13"/>
    <p:sldId id="290" r:id="rId14"/>
    <p:sldId id="272" r:id="rId15"/>
    <p:sldId id="274" r:id="rId16"/>
    <p:sldId id="275" r:id="rId17"/>
    <p:sldId id="276" r:id="rId18"/>
    <p:sldId id="277" r:id="rId19"/>
    <p:sldId id="278" r:id="rId20"/>
    <p:sldId id="291" r:id="rId21"/>
    <p:sldId id="279" r:id="rId22"/>
    <p:sldId id="280" r:id="rId23"/>
    <p:sldId id="281" r:id="rId24"/>
    <p:sldId id="282" r:id="rId25"/>
    <p:sldId id="292" r:id="rId26"/>
    <p:sldId id="283" r:id="rId27"/>
    <p:sldId id="293" r:id="rId28"/>
    <p:sldId id="284" r:id="rId29"/>
    <p:sldId id="285" r:id="rId30"/>
    <p:sldId id="286" r:id="rId31"/>
    <p:sldId id="287" r:id="rId32"/>
    <p:sldId id="288" r:id="rId33"/>
    <p:sldId id="289" r:id="rId34"/>
    <p:sldId id="271" r:id="rId35"/>
    <p:sldId id="261" r:id="rId36"/>
    <p:sldId id="270" r:id="rId37"/>
    <p:sldId id="298" r:id="rId38"/>
    <p:sldId id="294" r:id="rId39"/>
    <p:sldId id="299" r:id="rId40"/>
    <p:sldId id="300" r:id="rId41"/>
    <p:sldId id="295" r:id="rId42"/>
    <p:sldId id="301" r:id="rId43"/>
    <p:sldId id="296" r:id="rId44"/>
    <p:sldId id="297"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09/03/2017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09/03/2017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29007"/>
            <a:ext cx="7772400" cy="1470025"/>
          </a:xfrm>
        </p:spPr>
        <p:txBody>
          <a:bodyPr>
            <a:normAutofit/>
          </a:bodyPr>
          <a:lstStyle/>
          <a:p>
            <a:r>
              <a:rPr lang="es-CO" b="1" dirty="0">
                <a:latin typeface="Century Schoolbook" panose="02040604050505020304" pitchFamily="18" charset="0"/>
              </a:rPr>
              <a:t>MILAGROS MODERNOS A FAVOR DE SU PUEBLO</a:t>
            </a:r>
            <a:endParaRPr lang="es-CO" dirty="0"/>
          </a:p>
        </p:txBody>
      </p:sp>
      <p:sp>
        <p:nvSpPr>
          <p:cNvPr id="3" name="2 Subtítulo"/>
          <p:cNvSpPr>
            <a:spLocks noGrp="1"/>
          </p:cNvSpPr>
          <p:nvPr>
            <p:ph type="subTitle" idx="1"/>
          </p:nvPr>
        </p:nvSpPr>
        <p:spPr>
          <a:xfrm>
            <a:off x="1187624" y="6270673"/>
            <a:ext cx="6400800" cy="481608"/>
          </a:xfrm>
        </p:spPr>
        <p:txBody>
          <a:bodyPr>
            <a:normAutofit fontScale="92500" lnSpcReduction="20000"/>
          </a:bodyPr>
          <a:lstStyle/>
          <a:p>
            <a:r>
              <a:rPr lang="es-CO" b="1" dirty="0"/>
              <a:t>Isaías 49:16</a:t>
            </a:r>
          </a:p>
        </p:txBody>
      </p:sp>
      <p:pic>
        <p:nvPicPr>
          <p:cNvPr id="4" name="Imagen 3"/>
          <p:cNvPicPr>
            <a:picLocks noChangeAspect="1"/>
          </p:cNvPicPr>
          <p:nvPr/>
        </p:nvPicPr>
        <p:blipFill>
          <a:blip r:embed="rId2"/>
          <a:stretch>
            <a:fillRect/>
          </a:stretch>
        </p:blipFill>
        <p:spPr>
          <a:xfrm>
            <a:off x="2447360" y="2060848"/>
            <a:ext cx="4249280" cy="3492792"/>
          </a:xfrm>
          <a:prstGeom prst="rect">
            <a:avLst/>
          </a:prstGeom>
          <a:scene3d>
            <a:camera prst="orthographicFront"/>
            <a:lightRig rig="threePt" dir="t"/>
          </a:scene3d>
          <a:sp3d>
            <a:bevelT w="165100" prst="coolSlant"/>
          </a:sp3d>
        </p:spPr>
      </p:pic>
      <p:sp>
        <p:nvSpPr>
          <p:cNvPr id="5" name="Diagrama de flujo: intercalar 4"/>
          <p:cNvSpPr/>
          <p:nvPr/>
        </p:nvSpPr>
        <p:spPr>
          <a:xfrm rot="5400000">
            <a:off x="4343400" y="3554356"/>
            <a:ext cx="457200" cy="4752528"/>
          </a:xfrm>
          <a:prstGeom prst="flowChartCollate">
            <a:avLst/>
          </a:prstGeom>
          <a:solidFill>
            <a:schemeClr val="accent6">
              <a:lumMod val="75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721341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b="1" dirty="0"/>
              <a:t>MILAGROS MODERNOS A FAVOR DE SU PUEBLO</a:t>
            </a:r>
          </a:p>
        </p:txBody>
      </p:sp>
      <p:sp>
        <p:nvSpPr>
          <p:cNvPr id="3" name="Marcador de contenido 2"/>
          <p:cNvSpPr>
            <a:spLocks noGrp="1"/>
          </p:cNvSpPr>
          <p:nvPr>
            <p:ph idx="1"/>
          </p:nvPr>
        </p:nvSpPr>
        <p:spPr>
          <a:xfrm>
            <a:off x="457200" y="1600200"/>
            <a:ext cx="8229600" cy="4925144"/>
          </a:xfrm>
          <a:solidFill>
            <a:schemeClr val="accent3">
              <a:lumMod val="20000"/>
              <a:lumOff val="80000"/>
            </a:schemeClr>
          </a:solidFill>
          <a:effectLst>
            <a:glow rad="101600">
              <a:srgbClr val="C00000">
                <a:alpha val="60000"/>
              </a:srgbClr>
            </a:glow>
          </a:effectLst>
        </p:spPr>
        <p:txBody>
          <a:bodyPr>
            <a:normAutofit fontScale="92500" lnSpcReduction="20000"/>
          </a:bodyPr>
          <a:lstStyle/>
          <a:p>
            <a:pPr marL="0" indent="0" algn="ctr">
              <a:buNone/>
            </a:pPr>
            <a:r>
              <a:rPr lang="es-CO" dirty="0"/>
              <a:t>“</a:t>
            </a:r>
            <a:r>
              <a:rPr lang="es-CO" dirty="0">
                <a:latin typeface="Agency FB" panose="020B0503020202020204" pitchFamily="34" charset="0"/>
              </a:rPr>
              <a:t>He aquí que en las palmas te tengo esculpida; delante de mí están siempre tus muros</a:t>
            </a:r>
            <a:r>
              <a:rPr lang="es-CO" dirty="0"/>
              <a:t>”. </a:t>
            </a:r>
          </a:p>
          <a:p>
            <a:pPr marL="0" indent="0" algn="ctr">
              <a:buNone/>
            </a:pPr>
            <a:r>
              <a:rPr lang="es-CO" dirty="0"/>
              <a:t>Dice el texto para este tema.</a:t>
            </a:r>
          </a:p>
          <a:p>
            <a:pPr marL="0" indent="0" algn="ctr">
              <a:buNone/>
            </a:pPr>
            <a:endParaRPr lang="es-CO" dirty="0"/>
          </a:p>
          <a:p>
            <a:pPr marL="0" indent="0" algn="ctr">
              <a:buNone/>
            </a:pPr>
            <a:r>
              <a:rPr lang="es-CO" dirty="0"/>
              <a:t>Cuando seamos tentados a pecar, recordemos que Jesús está intercediendo por nosotros en el santuario celestial.  </a:t>
            </a:r>
            <a:r>
              <a:rPr lang="es-CO" u="sng" dirty="0"/>
              <a:t>Cuando repudiamos nuestros pecados y vamos a él por fe, toma nuestros nombres en sus labios y los presenta a su Padre diciendo</a:t>
            </a:r>
            <a:r>
              <a:rPr lang="es-CO" dirty="0"/>
              <a:t>: "Los he esculpido en la palma de mis manos; los conozco por nombre".  Y se da la orden a los ángeles para que los protejan.  </a:t>
            </a:r>
          </a:p>
        </p:txBody>
      </p:sp>
    </p:spTree>
    <p:extLst>
      <p:ext uri="{BB962C8B-B14F-4D97-AF65-F5344CB8AC3E}">
        <p14:creationId xmlns:p14="http://schemas.microsoft.com/office/powerpoint/2010/main" val="350446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a:solidFill>
            <a:schemeClr val="accent3">
              <a:lumMod val="20000"/>
              <a:lumOff val="80000"/>
            </a:schemeClr>
          </a:solidFill>
          <a:effectLst>
            <a:glow rad="101600">
              <a:srgbClr val="C00000">
                <a:alpha val="60000"/>
              </a:srgbClr>
            </a:glow>
          </a:effectLst>
        </p:spPr>
        <p:txBody>
          <a:bodyPr>
            <a:normAutofit fontScale="92500" lnSpcReduction="20000"/>
          </a:bodyPr>
          <a:lstStyle/>
          <a:p>
            <a:pPr marL="0" indent="0" algn="ctr">
              <a:buNone/>
            </a:pPr>
            <a:r>
              <a:rPr lang="es-CO" dirty="0"/>
              <a:t>Entonces, en el día de la terrible prueba, él dirá: "Anda, pueblo mío, entra en tus aposentos, cierra tras ti tus puertas; escóndete un poquito, por un momento, en tanto que pasa la indignación". </a:t>
            </a:r>
          </a:p>
          <a:p>
            <a:pPr marL="0" indent="0" algn="ctr">
              <a:buNone/>
            </a:pPr>
            <a:endParaRPr lang="es-CO" dirty="0"/>
          </a:p>
          <a:p>
            <a:pPr marL="0" indent="0" algn="ctr">
              <a:buNone/>
            </a:pPr>
            <a:r>
              <a:rPr lang="es-CO" dirty="0"/>
              <a:t>¿Cuáles son los aposentos en los que se han de ocultar? </a:t>
            </a:r>
          </a:p>
          <a:p>
            <a:pPr marL="0" indent="0" algn="ctr">
              <a:buNone/>
            </a:pPr>
            <a:r>
              <a:rPr lang="es-CO" dirty="0"/>
              <a:t> Son la protección de Cristo y de los santos ángeles.  Los hijos de Dios no estarán todos en un mismo lugar en este tiempo.  Estarán en diferentes grupos y en todas partes de la tierra; y serán puestos a prueba </a:t>
            </a:r>
            <a:r>
              <a:rPr lang="es-CO" u="sng" dirty="0"/>
              <a:t>individualmente</a:t>
            </a:r>
            <a:r>
              <a:rPr lang="es-CO" dirty="0"/>
              <a:t> y no por grupos.  Cada uno deberá soportar la prueba por sí mismo</a:t>
            </a:r>
          </a:p>
          <a:p>
            <a:pPr marL="0" indent="0" algn="ctr">
              <a:buNone/>
            </a:pPr>
            <a:r>
              <a:rPr lang="es-CO" dirty="0"/>
              <a:t> </a:t>
            </a:r>
            <a:r>
              <a:rPr lang="es-CO" dirty="0">
                <a:solidFill>
                  <a:srgbClr val="FF0000"/>
                </a:solidFill>
              </a:rPr>
              <a:t>(RH 19-11-1908).</a:t>
            </a:r>
          </a:p>
        </p:txBody>
      </p:sp>
    </p:spTree>
    <p:extLst>
      <p:ext uri="{BB962C8B-B14F-4D97-AF65-F5344CB8AC3E}">
        <p14:creationId xmlns:p14="http://schemas.microsoft.com/office/powerpoint/2010/main" val="3899159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4">
              <a:lumMod val="20000"/>
              <a:lumOff val="80000"/>
            </a:schemeClr>
          </a:solidFill>
          <a:effectLst>
            <a:glow rad="101600">
              <a:srgbClr val="C00000">
                <a:alpha val="60000"/>
              </a:srgbClr>
            </a:glow>
          </a:effectLst>
        </p:spPr>
        <p:txBody>
          <a:bodyPr>
            <a:normAutofit fontScale="90000"/>
          </a:bodyPr>
          <a:lstStyle/>
          <a:p>
            <a:r>
              <a:rPr lang="es-CO" dirty="0"/>
              <a:t>Cuando nos refugiamos en Él, Él nos protegerá.</a:t>
            </a:r>
          </a:p>
        </p:txBody>
      </p:sp>
      <p:sp>
        <p:nvSpPr>
          <p:cNvPr id="3" name="Marcador de contenido 2"/>
          <p:cNvSpPr>
            <a:spLocks noGrp="1"/>
          </p:cNvSpPr>
          <p:nvPr>
            <p:ph idx="1"/>
          </p:nvPr>
        </p:nvSpPr>
        <p:spPr>
          <a:xfrm>
            <a:off x="457200" y="5229200"/>
            <a:ext cx="8229600" cy="1368152"/>
          </a:xfrm>
          <a:solidFill>
            <a:schemeClr val="accent4">
              <a:lumMod val="20000"/>
              <a:lumOff val="80000"/>
            </a:schemeClr>
          </a:solidFill>
          <a:effectLst>
            <a:glow rad="101600">
              <a:srgbClr val="C00000">
                <a:alpha val="60000"/>
              </a:srgbClr>
            </a:glow>
          </a:effectLst>
        </p:spPr>
        <p:txBody>
          <a:bodyPr>
            <a:normAutofit fontScale="92500" lnSpcReduction="10000"/>
          </a:bodyPr>
          <a:lstStyle/>
          <a:p>
            <a:pPr marL="0" indent="0" algn="ctr">
              <a:buNone/>
            </a:pPr>
            <a:r>
              <a:rPr lang="es-CO" dirty="0"/>
              <a:t>Podremos dormir tranquilos, porque Él nos toma en sus manos, de la misma forma que un bebe duerme tranquilo en las manos de su padre.</a:t>
            </a:r>
          </a:p>
        </p:txBody>
      </p:sp>
      <p:pic>
        <p:nvPicPr>
          <p:cNvPr id="4" name="Imagen 3"/>
          <p:cNvPicPr>
            <a:picLocks noChangeAspect="1"/>
          </p:cNvPicPr>
          <p:nvPr/>
        </p:nvPicPr>
        <p:blipFill>
          <a:blip r:embed="rId2"/>
          <a:stretch>
            <a:fillRect/>
          </a:stretch>
        </p:blipFill>
        <p:spPr>
          <a:xfrm>
            <a:off x="827584" y="1983745"/>
            <a:ext cx="3097036" cy="2712955"/>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4077825" y="1979161"/>
            <a:ext cx="4608975" cy="2712955"/>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48701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83568" y="332656"/>
            <a:ext cx="7848872" cy="6525343"/>
          </a:xfrm>
          <a:prstGeom prst="rect">
            <a:avLst/>
          </a:prstGeom>
          <a:scene3d>
            <a:camera prst="orthographicFront"/>
            <a:lightRig rig="threePt" dir="t"/>
          </a:scene3d>
          <a:sp3d>
            <a:bevelT w="165100" prst="coolSlant"/>
          </a:sp3d>
        </p:spPr>
      </p:pic>
      <p:sp>
        <p:nvSpPr>
          <p:cNvPr id="5" name="Rectángulo 4"/>
          <p:cNvSpPr/>
          <p:nvPr/>
        </p:nvSpPr>
        <p:spPr>
          <a:xfrm>
            <a:off x="827584" y="347257"/>
            <a:ext cx="7488832" cy="1569660"/>
          </a:xfrm>
          <a:prstGeom prst="rect">
            <a:avLst/>
          </a:prstGeom>
          <a:solidFill>
            <a:srgbClr val="FFC000"/>
          </a:solidFill>
          <a:scene3d>
            <a:camera prst="orthographicFront"/>
            <a:lightRig rig="threePt" dir="t"/>
          </a:scene3d>
          <a:sp3d>
            <a:bevelT w="165100" prst="coolSlant"/>
          </a:sp3d>
        </p:spPr>
        <p:txBody>
          <a:bodyPr wrap="square">
            <a:spAutoFit/>
          </a:bodyPr>
          <a:lstStyle/>
          <a:p>
            <a:pPr algn="ctr"/>
            <a:r>
              <a:rPr lang="es-CO" sz="3200" b="1" dirty="0"/>
              <a:t>Cada martillazo que Cristo recibió, lo hizo por ti, es por eso que dice: </a:t>
            </a:r>
            <a:br>
              <a:rPr lang="es-CO" sz="3200" b="1" dirty="0"/>
            </a:br>
            <a:r>
              <a:rPr lang="es-CO" sz="3200" b="1" dirty="0"/>
              <a:t>“en las palmas te tengo esculpida”</a:t>
            </a:r>
          </a:p>
        </p:txBody>
      </p:sp>
    </p:spTree>
    <p:extLst>
      <p:ext uri="{BB962C8B-B14F-4D97-AF65-F5344CB8AC3E}">
        <p14:creationId xmlns:p14="http://schemas.microsoft.com/office/powerpoint/2010/main" val="3096919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TRAGEDIA A CAUSA DE UN TIFON EN FILIPINAS</a:t>
            </a:r>
          </a:p>
        </p:txBody>
      </p:sp>
      <p:pic>
        <p:nvPicPr>
          <p:cNvPr id="1026" name="Picture 2" descr="https://encrypted-tbn1.gstatic.com/images?q=tbn:ANd9GcSSIL5BzTdFcItptb6ObefsQ3enFaxpce6gOz_2LKKyTVwtkLGeQ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250" y="4725144"/>
            <a:ext cx="2857500" cy="2016224"/>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1770606"/>
            <a:ext cx="2232248" cy="2692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7" y="1770607"/>
            <a:ext cx="2828925" cy="268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4725144"/>
            <a:ext cx="2600325" cy="20162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544" y="1770609"/>
            <a:ext cx="2743200" cy="268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76131" y="4725144"/>
            <a:ext cx="2476921" cy="20162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69309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076" y="489652"/>
            <a:ext cx="2857500" cy="2651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147" y="489652"/>
            <a:ext cx="2457450" cy="2651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descr="https://encrypted-tbn0.gstatic.com/images?q=tbn:ANd9GcSJj1ueGrwa0sl_NpI4Hrqj3aWYRhDPpwG9vk4j7uHRF4cVqPa-I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3755" y="513312"/>
            <a:ext cx="2706717" cy="2627656"/>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https://encrypted-tbn0.gstatic.com/images?q=tbn:ANd9GcTnK-WtDwai257TTz_j93xOpA7b1Us6dAx-WkIxFm8zW4YZbl-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543211"/>
            <a:ext cx="3179576" cy="2736304"/>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https://encrypted-tbn0.gstatic.com/images?q=tbn:ANd9GcQ4D6xni-ETYpCrf-PBQ2gHQzOjZEA5YKeXnH9un-6ECiVyGxsOl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03147" y="3501008"/>
            <a:ext cx="2800350" cy="2778507"/>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https://encrypted-tbn0.gstatic.com/images?q=tbn:ANd9GcR8zb6qK_ixlAntP7pIaQfunNjcg9zvaft8dTXQxBXFkyxEH6Cu"/>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43432" y="3573939"/>
            <a:ext cx="2800350" cy="270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5049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274638"/>
            <a:ext cx="8147248" cy="1282154"/>
          </a:xfrm>
          <a:solidFill>
            <a:schemeClr val="accent2">
              <a:lumMod val="20000"/>
              <a:lumOff val="80000"/>
            </a:schemeClr>
          </a:solidFill>
          <a:scene3d>
            <a:camera prst="orthographicFront"/>
            <a:lightRig rig="threePt" dir="t"/>
          </a:scene3d>
          <a:sp3d>
            <a:bevelT w="165100" prst="coolSlant"/>
          </a:sp3d>
        </p:spPr>
        <p:txBody>
          <a:bodyPr>
            <a:noAutofit/>
          </a:bodyPr>
          <a:lstStyle/>
          <a:p>
            <a:r>
              <a:rPr lang="es-CO" sz="2800" b="1" dirty="0"/>
              <a:t>En la foto se ve la Iglesia Adventista del Séptimo Día de Tacloban, intacta, mientras que en la periferia se observa las consecuencias del tifón. </a:t>
            </a:r>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00808"/>
            <a:ext cx="8358046" cy="482453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2123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solidFill>
            <a:schemeClr val="accent3">
              <a:lumMod val="20000"/>
              <a:lumOff val="80000"/>
            </a:schemeClr>
          </a:solidFill>
          <a:effectLst>
            <a:glow rad="228600">
              <a:schemeClr val="accent2">
                <a:satMod val="175000"/>
                <a:alpha val="40000"/>
              </a:schemeClr>
            </a:glow>
          </a:effectLst>
        </p:spPr>
        <p:txBody>
          <a:bodyPr>
            <a:normAutofit fontScale="92500" lnSpcReduction="10000"/>
          </a:bodyPr>
          <a:lstStyle/>
          <a:p>
            <a:pPr marL="0" indent="0" algn="ctr">
              <a:buNone/>
            </a:pPr>
            <a:r>
              <a:rPr lang="es-CO" dirty="0"/>
              <a:t>Todo eso como resultado de vientos de una velocidad máxima de 380 kilómetros por hora que, dejaron a más de 11 millones de personas afectadas y desplazadas cerca de 600.000. </a:t>
            </a:r>
          </a:p>
          <a:p>
            <a:pPr marL="0" indent="0" algn="ctr">
              <a:buNone/>
            </a:pPr>
            <a:r>
              <a:rPr lang="es-CO" dirty="0"/>
              <a:t>La cifra de muertos revisadas ascendió a 4.400 pero a medida que se visitan áreas no alcanzadas el número aumenta. La comida, agua y refugio son las necesidades más grandes en este momento.</a:t>
            </a:r>
          </a:p>
          <a:p>
            <a:pPr marL="0" indent="0" algn="ctr">
              <a:buNone/>
            </a:pPr>
            <a:r>
              <a:rPr lang="es-CO" dirty="0"/>
              <a:t>“El número de muertos seguirá aumentando si lo esencial no se entrega rápidamente”, afirmó Antonio Lerma, encargado del departamento de Comunicación para ADRA España, en la página de Internet de la ONG.</a:t>
            </a:r>
          </a:p>
          <a:p>
            <a:endParaRPr lang="es-CO" dirty="0"/>
          </a:p>
        </p:txBody>
      </p:sp>
    </p:spTree>
    <p:extLst>
      <p:ext uri="{BB962C8B-B14F-4D97-AF65-F5344CB8AC3E}">
        <p14:creationId xmlns:p14="http://schemas.microsoft.com/office/powerpoint/2010/main" val="4037353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effectLst>
            <a:glow rad="101600">
              <a:srgbClr val="C00000">
                <a:alpha val="60000"/>
              </a:srgbClr>
            </a:glow>
          </a:effectLst>
        </p:spPr>
        <p:txBody>
          <a:bodyPr>
            <a:normAutofit fontScale="85000" lnSpcReduction="10000"/>
          </a:bodyPr>
          <a:lstStyle/>
          <a:p>
            <a:pPr marL="0" indent="0" algn="ctr">
              <a:buNone/>
            </a:pPr>
            <a:r>
              <a:rPr lang="es-CO" b="1" dirty="0"/>
              <a:t>En gratitud a lo que Dios hace en beneficio de su pueblo, y para demostrar el amor al prójimo,  ADRA que es una rama de la iglesia envía ayuda a Filipinas</a:t>
            </a:r>
            <a:r>
              <a:rPr lang="es-CO" dirty="0"/>
              <a:t/>
            </a:r>
            <a:br>
              <a:rPr lang="es-CO" dirty="0"/>
            </a:br>
            <a:endParaRPr lang="es-CO" dirty="0"/>
          </a:p>
          <a:p>
            <a:pPr marL="0" indent="0" algn="ctr">
              <a:buNone/>
            </a:pPr>
            <a:r>
              <a:rPr lang="es-CO" dirty="0"/>
              <a:t>ADRA, que ya tenía presencia en ese país, comenzó a distribuir paquetes de alimentos, con la ayuda de voluntarios y su personal directamente en el norte de Filipinas, dado a que en esa región llega menos ayuda que en las otras. Los paquetes de comida incluyen raciones de 3 días para las familias afectadas de Cebú e IIoilo, en Filipinas respectivamente.</a:t>
            </a:r>
            <a:br>
              <a:rPr lang="es-CO" dirty="0"/>
            </a:br>
            <a:r>
              <a:rPr lang="es-CO" dirty="0"/>
              <a:t>Así mismo, ADRA Brasil, también se solidariza con millones de filipinos, a través de donaciones, ya que es parte de la red humanitaria de la Iglesia Adventista con presencia en 126 países del mundo. </a:t>
            </a:r>
          </a:p>
        </p:txBody>
      </p:sp>
    </p:spTree>
    <p:extLst>
      <p:ext uri="{BB962C8B-B14F-4D97-AF65-F5344CB8AC3E}">
        <p14:creationId xmlns:p14="http://schemas.microsoft.com/office/powerpoint/2010/main" val="3893072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2">
              <a:lumMod val="90000"/>
            </a:schemeClr>
          </a:solidFill>
          <a:effectLst>
            <a:glow rad="228600">
              <a:schemeClr val="accent2">
                <a:satMod val="175000"/>
                <a:alpha val="40000"/>
              </a:schemeClr>
            </a:glow>
          </a:effectLst>
        </p:spPr>
        <p:txBody>
          <a:bodyPr>
            <a:normAutofit fontScale="77500" lnSpcReduction="20000"/>
          </a:bodyPr>
          <a:lstStyle/>
          <a:p>
            <a:pPr marL="0" indent="0" algn="ctr">
              <a:buNone/>
            </a:pPr>
            <a:r>
              <a:rPr lang="es-CO" dirty="0"/>
              <a:t>Los adventistas si creemos en los milagros y creemos que a diario el Señor hace miles de milagros en toda la tierra y el universo.</a:t>
            </a:r>
          </a:p>
          <a:p>
            <a:endParaRPr lang="es-CO" dirty="0"/>
          </a:p>
          <a:p>
            <a:pPr marL="0" indent="0" algn="ctr">
              <a:buNone/>
            </a:pPr>
            <a:r>
              <a:rPr lang="es-CO" dirty="0"/>
              <a:t>Pero nuestra fe no esta basada en milagros sino en Jesús y su Palabra porque los milagros no son una característica distintiva de que se tiene a Jesús.</a:t>
            </a:r>
          </a:p>
          <a:p>
            <a:r>
              <a:rPr lang="es-CO" dirty="0">
                <a:solidFill>
                  <a:srgbClr val="FF0000"/>
                </a:solidFill>
              </a:rPr>
              <a:t>Mat 7:20, </a:t>
            </a:r>
            <a:r>
              <a:rPr lang="es-CO" dirty="0"/>
              <a:t>Dice:</a:t>
            </a:r>
            <a:r>
              <a:rPr lang="es-CO" dirty="0">
                <a:solidFill>
                  <a:srgbClr val="FF0000"/>
                </a:solidFill>
              </a:rPr>
              <a:t> </a:t>
            </a:r>
            <a:r>
              <a:rPr lang="es-CO" dirty="0">
                <a:latin typeface="Agency FB" panose="020B0503020202020204" pitchFamily="34" charset="0"/>
              </a:rPr>
              <a:t>“Así que, por sus frutos los conoceréis</a:t>
            </a:r>
            <a:r>
              <a:rPr lang="es-CO" dirty="0"/>
              <a:t>”.</a:t>
            </a:r>
          </a:p>
          <a:p>
            <a:r>
              <a:rPr lang="es-CO" dirty="0">
                <a:solidFill>
                  <a:srgbClr val="FF0000"/>
                </a:solidFill>
              </a:rPr>
              <a:t>Mat 7:21: </a:t>
            </a:r>
            <a:r>
              <a:rPr lang="es-CO" dirty="0">
                <a:latin typeface="Agency FB" panose="020B0503020202020204" pitchFamily="34" charset="0"/>
              </a:rPr>
              <a:t>“No todo el que me dice: Señor, Señor, entrará en el reino de los cielos, sino el que hace la </a:t>
            </a:r>
            <a:r>
              <a:rPr lang="es-CO" u="sng" dirty="0">
                <a:latin typeface="Agency FB" panose="020B0503020202020204" pitchFamily="34" charset="0"/>
              </a:rPr>
              <a:t>voluntad</a:t>
            </a:r>
            <a:r>
              <a:rPr lang="es-CO" dirty="0">
                <a:latin typeface="Agency FB" panose="020B0503020202020204" pitchFamily="34" charset="0"/>
              </a:rPr>
              <a:t> de mi Padre que está en los cielos”</a:t>
            </a:r>
            <a:r>
              <a:rPr lang="es-CO" dirty="0"/>
              <a:t>.</a:t>
            </a:r>
          </a:p>
          <a:p>
            <a:r>
              <a:rPr lang="es-CO" dirty="0">
                <a:solidFill>
                  <a:srgbClr val="FF0000"/>
                </a:solidFill>
              </a:rPr>
              <a:t>Mat 7:22: </a:t>
            </a:r>
            <a:r>
              <a:rPr lang="es-CO" dirty="0"/>
              <a:t>“</a:t>
            </a:r>
            <a:r>
              <a:rPr lang="es-CO" dirty="0">
                <a:latin typeface="Agency FB" panose="020B0503020202020204" pitchFamily="34" charset="0"/>
              </a:rPr>
              <a:t>Muchos me dirán en aquel día: Señor, Señor, ¿no profetizamos en tu nombre, y en tu nombre echamos fuera </a:t>
            </a:r>
            <a:r>
              <a:rPr lang="es-CO" u="sng" dirty="0">
                <a:latin typeface="Agency FB" panose="020B0503020202020204" pitchFamily="34" charset="0"/>
              </a:rPr>
              <a:t>demonios</a:t>
            </a:r>
            <a:r>
              <a:rPr lang="es-CO" dirty="0">
                <a:latin typeface="Agency FB" panose="020B0503020202020204" pitchFamily="34" charset="0"/>
              </a:rPr>
              <a:t>, y en tu nombre hicimos muchos </a:t>
            </a:r>
            <a:r>
              <a:rPr lang="es-CO" u="sng" dirty="0">
                <a:latin typeface="Agency FB" panose="020B0503020202020204" pitchFamily="34" charset="0"/>
              </a:rPr>
              <a:t>milagros</a:t>
            </a:r>
            <a:r>
              <a:rPr lang="es-CO" dirty="0">
                <a:latin typeface="Agency FB" panose="020B0503020202020204" pitchFamily="34" charset="0"/>
              </a:rPr>
              <a:t>?”</a:t>
            </a:r>
          </a:p>
          <a:p>
            <a:r>
              <a:rPr lang="es-CO" dirty="0">
                <a:solidFill>
                  <a:srgbClr val="FF0000"/>
                </a:solidFill>
              </a:rPr>
              <a:t>Mat 7:23: </a:t>
            </a:r>
            <a:r>
              <a:rPr lang="es-CO" dirty="0">
                <a:latin typeface="Agency FB" panose="020B0503020202020204" pitchFamily="34" charset="0"/>
              </a:rPr>
              <a:t>“Y entonces les declararé: Nunca os conocí; apartaos de mí, </a:t>
            </a:r>
            <a:r>
              <a:rPr lang="es-CO" u="sng" dirty="0">
                <a:latin typeface="Agency FB" panose="020B0503020202020204" pitchFamily="34" charset="0"/>
              </a:rPr>
              <a:t>hacedores de maldad</a:t>
            </a:r>
            <a:r>
              <a:rPr lang="es-CO" dirty="0"/>
              <a:t>”. </a:t>
            </a:r>
            <a:r>
              <a:rPr lang="es-CO" u="sng" dirty="0"/>
              <a:t>Desobedientes a mi ley</a:t>
            </a:r>
            <a:r>
              <a:rPr lang="es-CO" dirty="0"/>
              <a:t>. Habían guardado ocho o nueve mandamientos. </a:t>
            </a:r>
            <a:r>
              <a:rPr lang="es-CO" dirty="0">
                <a:solidFill>
                  <a:srgbClr val="FF0000"/>
                </a:solidFill>
              </a:rPr>
              <a:t>(Ver Juan 14:15; Sant. 2:10-12). </a:t>
            </a:r>
            <a:r>
              <a:rPr lang="es-CO" dirty="0"/>
              <a:t>Los milagros van de la mano con la obediencia a </a:t>
            </a:r>
            <a:r>
              <a:rPr lang="es-CO" u="sng" dirty="0"/>
              <a:t>todos</a:t>
            </a:r>
            <a:r>
              <a:rPr lang="es-CO" dirty="0"/>
              <a:t> los mandamientos.</a:t>
            </a:r>
          </a:p>
        </p:txBody>
      </p:sp>
    </p:spTree>
    <p:extLst>
      <p:ext uri="{BB962C8B-B14F-4D97-AF65-F5344CB8AC3E}">
        <p14:creationId xmlns:p14="http://schemas.microsoft.com/office/powerpoint/2010/main" val="4082392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circle(in)">
                                      <p:cBhvr>
                                        <p:cTn id="16" dur="2000"/>
                                        <p:tgtEl>
                                          <p:spTgt spid="3">
                                            <p:txEl>
                                              <p:pRg st="5" end="5"/>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circle(in)">
                                      <p:cBhvr>
                                        <p:cTn id="19"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1152128"/>
          </a:xfrm>
        </p:spPr>
        <p:txBody>
          <a:bodyPr>
            <a:normAutofit fontScale="85000" lnSpcReduction="20000"/>
          </a:bodyPr>
          <a:lstStyle/>
          <a:p>
            <a:pPr marL="0" indent="0" algn="ctr">
              <a:buNone/>
            </a:pPr>
            <a:r>
              <a:rPr lang="es-CO" dirty="0"/>
              <a:t>Los milagros fueron algo infrecuente y existieron en tres períodos claros del Antiguó Testamente, Moisés, Elías y Eliseo. </a:t>
            </a:r>
          </a:p>
          <a:p>
            <a:endParaRPr lang="es-CO" dirty="0"/>
          </a:p>
        </p:txBody>
      </p:sp>
      <p:sp>
        <p:nvSpPr>
          <p:cNvPr id="2" name="Rectángulo 1"/>
          <p:cNvSpPr/>
          <p:nvPr/>
        </p:nvSpPr>
        <p:spPr>
          <a:xfrm>
            <a:off x="457200" y="3645024"/>
            <a:ext cx="7920880" cy="1200329"/>
          </a:xfrm>
          <a:prstGeom prst="rect">
            <a:avLst/>
          </a:prstGeom>
        </p:spPr>
        <p:txBody>
          <a:bodyPr wrap="square">
            <a:spAutoFit/>
          </a:bodyPr>
          <a:lstStyle/>
          <a:p>
            <a:pPr algn="ctr"/>
            <a:r>
              <a:rPr lang="es-CO" sz="2400" dirty="0"/>
              <a:t>y en el Nuevo Testamento con Jesús y sus apóstoles. Luego de esto, son raras las ocasiones en donde ocurre el don de hacer milagros.</a:t>
            </a:r>
          </a:p>
        </p:txBody>
      </p:sp>
      <p:pic>
        <p:nvPicPr>
          <p:cNvPr id="4" name="Imagen 3"/>
          <p:cNvPicPr>
            <a:picLocks noChangeAspect="1"/>
          </p:cNvPicPr>
          <p:nvPr/>
        </p:nvPicPr>
        <p:blipFill>
          <a:blip r:embed="rId2"/>
          <a:stretch>
            <a:fillRect/>
          </a:stretch>
        </p:blipFill>
        <p:spPr>
          <a:xfrm>
            <a:off x="539552" y="1611262"/>
            <a:ext cx="2448272" cy="1673721"/>
          </a:xfrm>
          <a:prstGeom prst="rect">
            <a:avLst/>
          </a:prstGeom>
        </p:spPr>
      </p:pic>
      <p:pic>
        <p:nvPicPr>
          <p:cNvPr id="5" name="Imagen 4"/>
          <p:cNvPicPr>
            <a:picLocks noChangeAspect="1"/>
          </p:cNvPicPr>
          <p:nvPr/>
        </p:nvPicPr>
        <p:blipFill>
          <a:blip r:embed="rId3"/>
          <a:stretch>
            <a:fillRect/>
          </a:stretch>
        </p:blipFill>
        <p:spPr>
          <a:xfrm>
            <a:off x="3491880" y="1626111"/>
            <a:ext cx="2520280" cy="1658873"/>
          </a:xfrm>
          <a:prstGeom prst="rect">
            <a:avLst/>
          </a:prstGeom>
        </p:spPr>
      </p:pic>
      <p:pic>
        <p:nvPicPr>
          <p:cNvPr id="6" name="Imagen 5"/>
          <p:cNvPicPr>
            <a:picLocks noChangeAspect="1"/>
          </p:cNvPicPr>
          <p:nvPr/>
        </p:nvPicPr>
        <p:blipFill>
          <a:blip r:embed="rId4"/>
          <a:stretch>
            <a:fillRect/>
          </a:stretch>
        </p:blipFill>
        <p:spPr>
          <a:xfrm>
            <a:off x="6516216" y="1626111"/>
            <a:ext cx="2009775" cy="1658872"/>
          </a:xfrm>
          <a:prstGeom prst="rect">
            <a:avLst/>
          </a:prstGeom>
        </p:spPr>
      </p:pic>
      <p:pic>
        <p:nvPicPr>
          <p:cNvPr id="7" name="Imagen 6"/>
          <p:cNvPicPr>
            <a:picLocks noChangeAspect="1"/>
          </p:cNvPicPr>
          <p:nvPr/>
        </p:nvPicPr>
        <p:blipFill>
          <a:blip r:embed="rId5"/>
          <a:stretch>
            <a:fillRect/>
          </a:stretch>
        </p:blipFill>
        <p:spPr>
          <a:xfrm>
            <a:off x="550034" y="4873804"/>
            <a:ext cx="3687230" cy="1748553"/>
          </a:xfrm>
          <a:prstGeom prst="rect">
            <a:avLst/>
          </a:prstGeom>
        </p:spPr>
      </p:pic>
      <p:pic>
        <p:nvPicPr>
          <p:cNvPr id="8" name="Imagen 7"/>
          <p:cNvPicPr>
            <a:picLocks noChangeAspect="1"/>
          </p:cNvPicPr>
          <p:nvPr/>
        </p:nvPicPr>
        <p:blipFill>
          <a:blip r:embed="rId6"/>
          <a:stretch>
            <a:fillRect/>
          </a:stretch>
        </p:blipFill>
        <p:spPr>
          <a:xfrm>
            <a:off x="5087465" y="4879282"/>
            <a:ext cx="3438525" cy="1743075"/>
          </a:xfrm>
          <a:prstGeom prst="rect">
            <a:avLst/>
          </a:prstGeom>
        </p:spPr>
      </p:pic>
    </p:spTree>
    <p:extLst>
      <p:ext uri="{BB962C8B-B14F-4D97-AF65-F5344CB8AC3E}">
        <p14:creationId xmlns:p14="http://schemas.microsoft.com/office/powerpoint/2010/main" val="929574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solidFill>
            <a:schemeClr val="bg2"/>
          </a:solidFill>
          <a:effectLst>
            <a:glow rad="101600">
              <a:schemeClr val="tx1">
                <a:alpha val="60000"/>
              </a:schemeClr>
            </a:glow>
          </a:effectLst>
        </p:spPr>
        <p:txBody>
          <a:bodyPr>
            <a:normAutofit fontScale="85000" lnSpcReduction="20000"/>
          </a:bodyPr>
          <a:lstStyle/>
          <a:p>
            <a:pPr marL="400050" lvl="1" indent="0">
              <a:buNone/>
            </a:pPr>
            <a:r>
              <a:rPr lang="es-CO" dirty="0"/>
              <a:t>No negamos la presencia de milagros en la actualidad, sino el don de hacer milagros. Pero, ¿qué es ese don? El análisis del patrón bíblico de ocurrencia de milagros trae consigo preguntas importantes. </a:t>
            </a:r>
          </a:p>
          <a:p>
            <a:pPr marL="0" indent="0">
              <a:buNone/>
            </a:pPr>
            <a:endParaRPr lang="es-CO" sz="3300" b="1" dirty="0"/>
          </a:p>
          <a:p>
            <a:pPr marL="0" indent="0">
              <a:buNone/>
            </a:pPr>
            <a:r>
              <a:rPr lang="es-CO" sz="3300" b="1" dirty="0"/>
              <a:t>1</a:t>
            </a:r>
            <a:r>
              <a:rPr lang="es-CO" dirty="0"/>
              <a:t>). Si los milagros están conectados en la Biblia a importantes eventos históricos y actividad reveladora. </a:t>
            </a:r>
          </a:p>
          <a:p>
            <a:pPr marL="0" indent="0">
              <a:buNone/>
            </a:pPr>
            <a:r>
              <a:rPr lang="es-CO" sz="3300" b="1" dirty="0"/>
              <a:t>2</a:t>
            </a:r>
            <a:r>
              <a:rPr lang="es-CO" dirty="0"/>
              <a:t>). Si la obra perfecta de Cristo trajo la historia de la redención a su final.</a:t>
            </a:r>
          </a:p>
          <a:p>
            <a:pPr marL="0" indent="0">
              <a:buNone/>
            </a:pPr>
            <a:r>
              <a:rPr lang="es-CO" sz="3300" b="1" dirty="0"/>
              <a:t>3</a:t>
            </a:r>
            <a:r>
              <a:rPr lang="es-CO" dirty="0"/>
              <a:t>). Si la interpretación divina de lo que Jesús hizo y lo que la iglesia debe hacer ha sido completada por los apóstoles y los profetas del nuevo pacto, entonces qué propósito tendría al don de hacer milagros en la actualidad? </a:t>
            </a:r>
          </a:p>
          <a:p>
            <a:pPr marL="400050" lvl="1" indent="0">
              <a:buNone/>
            </a:pPr>
            <a:endParaRPr lang="es-CO" dirty="0"/>
          </a:p>
          <a:p>
            <a:pPr marL="400050" lvl="1" indent="0">
              <a:buNone/>
            </a:pPr>
            <a:r>
              <a:rPr lang="es-CO" dirty="0"/>
              <a:t>Obviamente, si este don estuviera en operación hoy en día, tendrían otro propósito, muy diferente al que vemos a través de las Escrituras.</a:t>
            </a:r>
          </a:p>
          <a:p>
            <a:endParaRPr lang="es-CO" dirty="0"/>
          </a:p>
        </p:txBody>
      </p:sp>
    </p:spTree>
    <p:extLst>
      <p:ext uri="{BB962C8B-B14F-4D97-AF65-F5344CB8AC3E}">
        <p14:creationId xmlns:p14="http://schemas.microsoft.com/office/powerpoint/2010/main" val="3642038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2"/>
          </a:solidFill>
          <a:effectLst>
            <a:glow rad="101600">
              <a:schemeClr val="tx1">
                <a:alpha val="60000"/>
              </a:schemeClr>
            </a:glow>
          </a:effectLst>
        </p:spPr>
        <p:txBody>
          <a:bodyPr>
            <a:normAutofit fontScale="85000" lnSpcReduction="20000"/>
          </a:bodyPr>
          <a:lstStyle/>
          <a:p>
            <a:r>
              <a:rPr lang="es-CO" sz="3900" b="1" dirty="0"/>
              <a:t>Comparación</a:t>
            </a:r>
          </a:p>
          <a:p>
            <a:r>
              <a:rPr lang="es-CO" dirty="0"/>
              <a:t>Una comparación de los “milagros” que ocurren en el movimiento carismático (</a:t>
            </a:r>
            <a:r>
              <a:rPr lang="es-CO" dirty="0">
                <a:latin typeface="Agency FB" panose="020B0503020202020204" pitchFamily="34" charset="0"/>
              </a:rPr>
              <a:t>capacidad que poseen algunas personas para fascinar, conducir y atraer a las muchedumbres</a:t>
            </a:r>
            <a:r>
              <a:rPr lang="es-CO" dirty="0"/>
              <a:t>), y lo ocurrido en la Biblia prueba que los milagros modernos no tienen nada en común con los milagros en las Escrituras.</a:t>
            </a:r>
          </a:p>
          <a:p>
            <a:r>
              <a:rPr lang="es-CO" dirty="0"/>
              <a:t> Para el análisis debemos preguntarnos: </a:t>
            </a:r>
          </a:p>
          <a:p>
            <a:pPr marL="0" indent="0">
              <a:buNone/>
            </a:pPr>
            <a:r>
              <a:rPr lang="es-CO" u="sng" dirty="0"/>
              <a:t>Primero</a:t>
            </a:r>
            <a:r>
              <a:rPr lang="es-CO" dirty="0"/>
              <a:t>, Cuál es el propósito de los milagros carismáticos?, </a:t>
            </a:r>
          </a:p>
          <a:p>
            <a:pPr marL="0" indent="0">
              <a:buNone/>
            </a:pPr>
            <a:r>
              <a:rPr lang="es-CO" u="sng" dirty="0"/>
              <a:t>Segundo</a:t>
            </a:r>
            <a:r>
              <a:rPr lang="es-CO" dirty="0"/>
              <a:t>, Son los milagros carismáticos llevados a cabo de la misma manera que los del Nuevo Testamento?, y </a:t>
            </a:r>
          </a:p>
          <a:p>
            <a:pPr marL="0" indent="0">
              <a:buNone/>
            </a:pPr>
            <a:r>
              <a:rPr lang="es-CO" u="sng" dirty="0"/>
              <a:t>Tercero</a:t>
            </a:r>
            <a:r>
              <a:rPr lang="es-CO" dirty="0"/>
              <a:t>, Los hombres dentro del movimiento moderno, están haciendo el mismo tipo de milagros que los apóstoles?</a:t>
            </a:r>
          </a:p>
          <a:p>
            <a:endParaRPr lang="es-CO" dirty="0"/>
          </a:p>
        </p:txBody>
      </p:sp>
    </p:spTree>
    <p:extLst>
      <p:ext uri="{BB962C8B-B14F-4D97-AF65-F5344CB8AC3E}">
        <p14:creationId xmlns:p14="http://schemas.microsoft.com/office/powerpoint/2010/main" val="1750140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solidFill>
            <a:schemeClr val="bg2"/>
          </a:solidFill>
          <a:effectLst>
            <a:glow rad="228600">
              <a:schemeClr val="accent1">
                <a:satMod val="175000"/>
                <a:alpha val="40000"/>
              </a:schemeClr>
            </a:glow>
          </a:effectLst>
        </p:spPr>
        <p:txBody>
          <a:bodyPr>
            <a:normAutofit fontScale="85000" lnSpcReduction="20000"/>
          </a:bodyPr>
          <a:lstStyle/>
          <a:p>
            <a:r>
              <a:rPr lang="es-CO" dirty="0"/>
              <a:t>Para cualquier observador es claro que los hacedores de milagros en la actualidad no realizan milagros para autenticar nuevos eventos en la historia de redención del pueblo de Dios ni para autenticar nuevas revelaciones de Dios. </a:t>
            </a:r>
          </a:p>
          <a:p>
            <a:r>
              <a:rPr lang="es-CO" dirty="0"/>
              <a:t>Por el contrario, estos milagros modernos han sido incorporados en la iglesia como ministerios de sanación dirigidos a los creyentes. Estos llamados milagros no son realizados para autenticar y ni siquiera para llamar la atención al evangelio de Cristo. Sino que son realizados como espectáculo para gente que se supone cree en Cristo. </a:t>
            </a:r>
          </a:p>
          <a:p>
            <a:r>
              <a:rPr lang="es-CO" dirty="0">
                <a:solidFill>
                  <a:srgbClr val="FF0000"/>
                </a:solidFill>
              </a:rPr>
              <a:t>Estos “milagros” han sido incorporados para hacer el servicio eclesiástico más interesante, para llamar la atención de la gente hacia el “</a:t>
            </a:r>
            <a:r>
              <a:rPr lang="es-CO" b="1" dirty="0">
                <a:solidFill>
                  <a:srgbClr val="FF0000"/>
                </a:solidFill>
              </a:rPr>
              <a:t>sanador</a:t>
            </a:r>
            <a:r>
              <a:rPr lang="es-CO" dirty="0">
                <a:solidFill>
                  <a:srgbClr val="FF0000"/>
                </a:solidFill>
              </a:rPr>
              <a:t>” y ayudar a hacer dinero.</a:t>
            </a:r>
          </a:p>
          <a:p>
            <a:endParaRPr lang="es-CO" dirty="0"/>
          </a:p>
        </p:txBody>
      </p:sp>
    </p:spTree>
    <p:extLst>
      <p:ext uri="{BB962C8B-B14F-4D97-AF65-F5344CB8AC3E}">
        <p14:creationId xmlns:p14="http://schemas.microsoft.com/office/powerpoint/2010/main" val="775547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a:solidFill>
            <a:schemeClr val="bg2"/>
          </a:solidFill>
          <a:effectLst>
            <a:glow rad="101600">
              <a:srgbClr val="C00000">
                <a:alpha val="60000"/>
              </a:srgbClr>
            </a:glow>
          </a:effectLst>
        </p:spPr>
        <p:txBody>
          <a:bodyPr>
            <a:normAutofit fontScale="85000" lnSpcReduction="20000"/>
          </a:bodyPr>
          <a:lstStyle/>
          <a:p>
            <a:r>
              <a:rPr lang="es-CO" dirty="0"/>
              <a:t>Cuando contrastamos las cruzadas de sanación de nuestros tiempos con lo que ocurrió en el Nuevo Testamento no encontramos nada en común entre el movimiento carismático y lo ocurrido en el primer siglo.  </a:t>
            </a:r>
          </a:p>
          <a:p>
            <a:pPr marL="0" indent="0">
              <a:buNone/>
            </a:pPr>
            <a:r>
              <a:rPr lang="es-CO" dirty="0"/>
              <a:t>Surge una pregunta: </a:t>
            </a:r>
            <a:r>
              <a:rPr lang="es-CO" b="1" dirty="0"/>
              <a:t>¿Es que los apóstoles llevaron a cabo servicios de sanación para creyentes? </a:t>
            </a:r>
          </a:p>
          <a:p>
            <a:r>
              <a:rPr lang="es-CO" b="1" dirty="0"/>
              <a:t>La respuesta es no</a:t>
            </a:r>
            <a:r>
              <a:rPr lang="es-CO" dirty="0"/>
              <a:t>. La mayoría de los milagros realizados por Cristo y los apóstoles ocurrieron en lugares públicos, frente a incrédulos. Algunos milagros fueron realizados en lugares privados pero luego fueron hechos públicos a los incrédulos. </a:t>
            </a:r>
            <a:r>
              <a:rPr lang="es-CO" u="sng" dirty="0"/>
              <a:t>Nunca, hicieron cruzadas de sanación</a:t>
            </a:r>
            <a:r>
              <a:rPr lang="es-CO" dirty="0"/>
              <a:t>. Ellos sanaban gente enfrente de sus enemigos, frente a incrédulos, como lo registra </a:t>
            </a:r>
            <a:r>
              <a:rPr lang="es-CO" dirty="0">
                <a:solidFill>
                  <a:srgbClr val="FF0000"/>
                </a:solidFill>
              </a:rPr>
              <a:t>(Lucas 5: 20-26</a:t>
            </a:r>
            <a:r>
              <a:rPr lang="es-CO" dirty="0"/>
              <a:t>; y </a:t>
            </a:r>
            <a:r>
              <a:rPr lang="es-CO" dirty="0">
                <a:solidFill>
                  <a:srgbClr val="FF0000"/>
                </a:solidFill>
              </a:rPr>
              <a:t>Hechos 3: 4-10). </a:t>
            </a:r>
            <a:r>
              <a:rPr lang="es-CO" dirty="0"/>
              <a:t>No hay antecedente bíblico alguno para los servicios carismáticos de sanación como los que ocurren en la actualidad.</a:t>
            </a:r>
          </a:p>
          <a:p>
            <a:endParaRPr lang="es-CO" dirty="0"/>
          </a:p>
        </p:txBody>
      </p:sp>
    </p:spTree>
    <p:extLst>
      <p:ext uri="{BB962C8B-B14F-4D97-AF65-F5344CB8AC3E}">
        <p14:creationId xmlns:p14="http://schemas.microsoft.com/office/powerpoint/2010/main" val="165132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accent3">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sz="3600" b="1" dirty="0"/>
              <a:t>¿Cuál es el patrón bíblico que nos debe regir en la actualidad? </a:t>
            </a:r>
          </a:p>
          <a:p>
            <a:r>
              <a:rPr lang="es-CO" dirty="0"/>
              <a:t>Esto lo encontramos en la epístola de Santiago, donde dice, “</a:t>
            </a:r>
            <a:r>
              <a:rPr lang="es-CO" dirty="0">
                <a:latin typeface="Agency FB" panose="020B0503020202020204" pitchFamily="34" charset="0"/>
              </a:rPr>
              <a:t>Está alguno enfermo entre vosotros? Llame a los ancianos de la iglesia, y oren por él, ungiéndole con aceite en el nombre del Señor</a:t>
            </a:r>
            <a:r>
              <a:rPr lang="es-CO" dirty="0"/>
              <a:t>.” </a:t>
            </a:r>
            <a:r>
              <a:rPr lang="es-CO" dirty="0">
                <a:solidFill>
                  <a:srgbClr val="FF0000"/>
                </a:solidFill>
              </a:rPr>
              <a:t>Santiago 5: 14.</a:t>
            </a:r>
          </a:p>
          <a:p>
            <a:r>
              <a:rPr lang="es-CO" dirty="0"/>
              <a:t>Notemos que dice claramente que los ancianos deben </a:t>
            </a:r>
            <a:r>
              <a:rPr lang="es-CO" u="sng" dirty="0"/>
              <a:t>ir donde está el enfermo y orar pidiéndole a Dios que sea sanado</a:t>
            </a:r>
            <a:r>
              <a:rPr lang="es-CO" dirty="0"/>
              <a:t>. </a:t>
            </a:r>
          </a:p>
          <a:p>
            <a:r>
              <a:rPr lang="es-CO" dirty="0"/>
              <a:t>¿Es que Dios continúa sanando en la actualidad? Por supuesto. </a:t>
            </a:r>
            <a:r>
              <a:rPr lang="es-CO" dirty="0">
                <a:solidFill>
                  <a:srgbClr val="FF0000"/>
                </a:solidFill>
              </a:rPr>
              <a:t>SIN EMBARGO, DIOS LO HACE POR MEDIO DE LA ORACIÓN, Y NO A TRAVÉS DE HOMBRES CON EL DON DE HACER MILAGROS, tal como lo tenían los apóstoles quienes estaban dando nuevas revelaciones divinas a la iglesia y necesitaban por lo tanto una autenticación divina</a:t>
            </a:r>
            <a:r>
              <a:rPr lang="es-CO" dirty="0"/>
              <a:t>. Esto es algo que no puedo terminar de decir: los cesacionistas no niegan que Dios no sane en la actualidad, sino que los dones “autenticadores” han cesado, pues ya cumplieron su propósito.</a:t>
            </a:r>
          </a:p>
          <a:p>
            <a:endParaRPr lang="es-CO" dirty="0"/>
          </a:p>
        </p:txBody>
      </p:sp>
    </p:spTree>
    <p:extLst>
      <p:ext uri="{BB962C8B-B14F-4D97-AF65-F5344CB8AC3E}">
        <p14:creationId xmlns:p14="http://schemas.microsoft.com/office/powerpoint/2010/main" val="39112659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20000"/>
              <a:lumOff val="80000"/>
            </a:schemeClr>
          </a:solidFill>
          <a:scene3d>
            <a:camera prst="orthographicFront"/>
            <a:lightRig rig="threePt" dir="t"/>
          </a:scene3d>
          <a:sp3d>
            <a:bevelT w="139700" prst="cross"/>
          </a:sp3d>
        </p:spPr>
        <p:txBody>
          <a:bodyPr>
            <a:noAutofit/>
          </a:bodyPr>
          <a:lstStyle/>
          <a:p>
            <a:r>
              <a:rPr lang="es-CO" sz="3200" b="1" i="1" dirty="0"/>
              <a:t>¿Qué es la diferencia entre los milagros hechos en el Nuevo Testamento y los modernos? </a:t>
            </a:r>
          </a:p>
        </p:txBody>
      </p:sp>
      <p:sp>
        <p:nvSpPr>
          <p:cNvPr id="3" name="Marcador de contenido 2"/>
          <p:cNvSpPr>
            <a:spLocks noGrp="1"/>
          </p:cNvSpPr>
          <p:nvPr>
            <p:ph idx="1"/>
          </p:nvPr>
        </p:nvSpPr>
        <p:spPr>
          <a:xfrm>
            <a:off x="457200" y="1600200"/>
            <a:ext cx="8229600" cy="4997152"/>
          </a:xfrm>
          <a:solidFill>
            <a:schemeClr val="bg1"/>
          </a:solidFill>
          <a:effectLst>
            <a:glow rad="101600">
              <a:srgbClr val="C00000">
                <a:alpha val="60000"/>
              </a:srgbClr>
            </a:glow>
          </a:effectLst>
        </p:spPr>
        <p:txBody>
          <a:bodyPr>
            <a:normAutofit fontScale="92500"/>
          </a:bodyPr>
          <a:lstStyle/>
          <a:p>
            <a:r>
              <a:rPr lang="es-CO" dirty="0"/>
              <a:t>Para Cristo y los apóstoles los milagros eran dados a los incrédulos para autenticar el nuevo mensaje del evangelio. </a:t>
            </a:r>
          </a:p>
          <a:p>
            <a:r>
              <a:rPr lang="es-CO" dirty="0">
                <a:solidFill>
                  <a:srgbClr val="FF0000"/>
                </a:solidFill>
              </a:rPr>
              <a:t>Esos milagros eran realizados en el primer siglo,  para llevar a la gente a Cristo, debido a que la revelación de Dios aún no había concluido. </a:t>
            </a:r>
          </a:p>
          <a:p>
            <a:r>
              <a:rPr lang="es-CO" dirty="0"/>
              <a:t>Para los “sanadores” modernos los milagros son usados para impresionar a los creyentes. Esto contradice la Biblia, pues los creyentes no deben ser convencidos de la veracidad del evangelio.</a:t>
            </a:r>
          </a:p>
          <a:p>
            <a:endParaRPr lang="es-CO" dirty="0"/>
          </a:p>
        </p:txBody>
      </p:sp>
    </p:spTree>
    <p:extLst>
      <p:ext uri="{BB962C8B-B14F-4D97-AF65-F5344CB8AC3E}">
        <p14:creationId xmlns:p14="http://schemas.microsoft.com/office/powerpoint/2010/main" val="1374984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accent4">
              <a:lumMod val="20000"/>
              <a:lumOff val="80000"/>
            </a:schemeClr>
          </a:solidFill>
          <a:effectLst>
            <a:glow rad="101600">
              <a:srgbClr val="FF0000">
                <a:alpha val="60000"/>
              </a:srgbClr>
            </a:glow>
          </a:effectLst>
        </p:spPr>
        <p:txBody>
          <a:bodyPr>
            <a:normAutofit fontScale="92500" lnSpcReduction="20000"/>
          </a:bodyPr>
          <a:lstStyle/>
          <a:p>
            <a:pPr marL="0" indent="0">
              <a:buNone/>
            </a:pPr>
            <a:r>
              <a:rPr lang="es-CO" sz="3500" b="1" dirty="0"/>
              <a:t>1</a:t>
            </a:r>
            <a:r>
              <a:rPr lang="es-CO" dirty="0"/>
              <a:t>). Los “sanadores” modernos realizan sus “milagros” en ambientes controlados. </a:t>
            </a:r>
          </a:p>
          <a:p>
            <a:pPr marL="0" indent="0">
              <a:buNone/>
            </a:pPr>
            <a:r>
              <a:rPr lang="es-CO" sz="3500" b="1" dirty="0"/>
              <a:t>2</a:t>
            </a:r>
            <a:r>
              <a:rPr lang="es-CO" dirty="0"/>
              <a:t>). Estos servicios de sanación modernos están llenos de personas que están dedicados al ministerio del “sanador.” </a:t>
            </a:r>
          </a:p>
          <a:p>
            <a:pPr marL="0" indent="0">
              <a:buNone/>
            </a:pPr>
            <a:r>
              <a:rPr lang="es-CO" sz="3500" b="1" dirty="0"/>
              <a:t>3</a:t>
            </a:r>
            <a:r>
              <a:rPr lang="es-CO" dirty="0"/>
              <a:t>). Este hombre está rodeado de un staff dedicado a él, que escogen a las personas que pueden pasar al frente a recibir su milagro. </a:t>
            </a:r>
          </a:p>
          <a:p>
            <a:endParaRPr lang="es-CO" dirty="0"/>
          </a:p>
          <a:p>
            <a:r>
              <a:rPr lang="es-CO" dirty="0"/>
              <a:t>Contrasten ustedes este tipo de servicio con el ambiente en el que Cristo y los apóstoles realizaron sus milagros. Estos últimos –los apóstoles- hicieron milagros en las afueras, frente a desconocidos, incrédulos, e inclusive frente a sus enemigos. </a:t>
            </a:r>
          </a:p>
        </p:txBody>
      </p:sp>
    </p:spTree>
    <p:extLst>
      <p:ext uri="{BB962C8B-B14F-4D97-AF65-F5344CB8AC3E}">
        <p14:creationId xmlns:p14="http://schemas.microsoft.com/office/powerpoint/2010/main" val="1411646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1"/>
          </a:solidFill>
          <a:scene3d>
            <a:camera prst="orthographicFront"/>
            <a:lightRig rig="threePt" dir="t"/>
          </a:scene3d>
          <a:sp3d>
            <a:bevelT prst="angle"/>
          </a:sp3d>
        </p:spPr>
        <p:txBody>
          <a:bodyPr>
            <a:normAutofit fontScale="92500" lnSpcReduction="10000"/>
          </a:bodyPr>
          <a:lstStyle/>
          <a:p>
            <a:pPr marL="0" indent="0">
              <a:buNone/>
            </a:pPr>
            <a:r>
              <a:rPr lang="es-CO" dirty="0"/>
              <a:t>He preguntado esto a algunos comentaristas, y no han  respondido: </a:t>
            </a:r>
            <a:r>
              <a:rPr lang="es-CO" b="1" dirty="0"/>
              <a:t>¿han visto a uno de estos “sanadores” ir a un hospital y sanar enfermos</a:t>
            </a:r>
            <a:r>
              <a:rPr lang="es-CO" dirty="0"/>
              <a:t>? </a:t>
            </a:r>
          </a:p>
          <a:p>
            <a:pPr lvl="1"/>
            <a:endParaRPr lang="es-CO" dirty="0"/>
          </a:p>
          <a:p>
            <a:pPr lvl="1"/>
            <a:r>
              <a:rPr lang="es-CO" dirty="0"/>
              <a:t>Esto no es una broma, ni una burla. Es una pregunta seria. ¿</a:t>
            </a:r>
            <a:r>
              <a:rPr lang="es-CO" b="1" i="1" dirty="0"/>
              <a:t>Porqué tanta diferencia entre el relato bíblico y lo que ocurre hoy en día</a:t>
            </a:r>
            <a:r>
              <a:rPr lang="es-CO" dirty="0"/>
              <a:t>? </a:t>
            </a:r>
          </a:p>
          <a:p>
            <a:endParaRPr lang="es-CO" dirty="0">
              <a:solidFill>
                <a:srgbClr val="FF0000"/>
              </a:solidFill>
            </a:endParaRPr>
          </a:p>
          <a:p>
            <a:r>
              <a:rPr lang="es-CO" dirty="0">
                <a:solidFill>
                  <a:srgbClr val="FF0000"/>
                </a:solidFill>
              </a:rPr>
              <a:t>Les diré la razón: porque hoy en día no hay hombres con el don de hacer milagros</a:t>
            </a:r>
            <a:r>
              <a:rPr lang="es-CO" dirty="0"/>
              <a:t>. </a:t>
            </a:r>
            <a:r>
              <a:rPr lang="es-CO" u="sng" dirty="0"/>
              <a:t>El hecho de que no vayan a hospitales, o hagan milagros en las calles es porque ahí, en esos ambientes, no hay dinero</a:t>
            </a:r>
            <a:r>
              <a:rPr lang="es-CO" dirty="0"/>
              <a:t>. Es decir, en esos lugares no se puede hacer dinero. </a:t>
            </a:r>
          </a:p>
        </p:txBody>
      </p:sp>
    </p:spTree>
    <p:extLst>
      <p:ext uri="{BB962C8B-B14F-4D97-AF65-F5344CB8AC3E}">
        <p14:creationId xmlns:p14="http://schemas.microsoft.com/office/powerpoint/2010/main" val="3461427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1"/>
          </a:solidFill>
          <a:effectLst>
            <a:glow rad="228600">
              <a:schemeClr val="accent2">
                <a:satMod val="175000"/>
                <a:alpha val="40000"/>
              </a:schemeClr>
            </a:glow>
          </a:effectLst>
        </p:spPr>
        <p:txBody>
          <a:bodyPr>
            <a:normAutofit fontScale="77500" lnSpcReduction="20000"/>
          </a:bodyPr>
          <a:lstStyle/>
          <a:p>
            <a:pPr marL="0" indent="0">
              <a:buNone/>
            </a:pPr>
            <a:r>
              <a:rPr lang="es-CO" sz="3500" b="1" dirty="0"/>
              <a:t>John MacArthur escribe:</a:t>
            </a:r>
          </a:p>
          <a:p>
            <a:pPr lvl="1"/>
            <a:r>
              <a:rPr lang="es-CO" dirty="0"/>
              <a:t>“</a:t>
            </a:r>
            <a:r>
              <a:rPr lang="es-CO" sz="3100" dirty="0"/>
              <a:t>Las personas que dicen tener el don de hacer milagros nunca parecen salir de sus tiendas, sus tabernáculos, o sus estudios de TV. </a:t>
            </a:r>
          </a:p>
          <a:p>
            <a:pPr lvl="1"/>
            <a:r>
              <a:rPr lang="es-CO" sz="3100" dirty="0"/>
              <a:t>Siempre parecen ejercer sus dones en un ambiente controlado, dirigidos a su manera, y de acuerdo a su programa</a:t>
            </a:r>
            <a:r>
              <a:rPr lang="es-CO" dirty="0"/>
              <a:t>. </a:t>
            </a:r>
          </a:p>
          <a:p>
            <a:pPr marL="0" indent="0">
              <a:buNone/>
            </a:pPr>
            <a:endParaRPr lang="es-CO" dirty="0"/>
          </a:p>
          <a:p>
            <a:pPr marL="0" indent="0">
              <a:buNone/>
            </a:pPr>
            <a:r>
              <a:rPr lang="es-CO" dirty="0"/>
              <a:t>¿</a:t>
            </a:r>
            <a:r>
              <a:rPr lang="es-CO" sz="3000" b="1" dirty="0"/>
              <a:t>Porqué no escuchamos más del don de hacer milagros siendo usado en los pasillos de hospital</a:t>
            </a:r>
            <a:r>
              <a:rPr lang="es-CO" dirty="0"/>
              <a:t>? </a:t>
            </a:r>
          </a:p>
          <a:p>
            <a:pPr marL="0" indent="0">
              <a:buNone/>
            </a:pPr>
            <a:r>
              <a:rPr lang="es-CO" b="1" dirty="0"/>
              <a:t>¿Porqué no están utilizando el don de milagros en lugares como India y Bangladesh? </a:t>
            </a:r>
          </a:p>
          <a:p>
            <a:pPr marL="0" indent="0">
              <a:buNone/>
            </a:pPr>
            <a:r>
              <a:rPr lang="es-CO" b="1" dirty="0"/>
              <a:t>¿Porqué no están en las calles con las masas de personas llenas de enfermedades? No está ocurriendo. Porqué? </a:t>
            </a:r>
          </a:p>
          <a:p>
            <a:pPr marL="0" indent="0">
              <a:buNone/>
            </a:pPr>
            <a:endParaRPr lang="es-CO" dirty="0"/>
          </a:p>
          <a:p>
            <a:pPr marL="400050" lvl="1" indent="0">
              <a:buNone/>
            </a:pPr>
            <a:r>
              <a:rPr lang="es-CO" sz="3600" dirty="0"/>
              <a:t>Sencillamente porque aquellos que dicen tener el don de hacer milagros no lo tienen.”</a:t>
            </a:r>
          </a:p>
          <a:p>
            <a:endParaRPr lang="es-CO" dirty="0"/>
          </a:p>
        </p:txBody>
      </p:sp>
    </p:spTree>
    <p:extLst>
      <p:ext uri="{BB962C8B-B14F-4D97-AF65-F5344CB8AC3E}">
        <p14:creationId xmlns:p14="http://schemas.microsoft.com/office/powerpoint/2010/main" val="1003751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bg1"/>
          </a:solidFill>
          <a:effectLst>
            <a:glow rad="228600">
              <a:schemeClr val="accent2">
                <a:satMod val="175000"/>
                <a:alpha val="40000"/>
              </a:schemeClr>
            </a:glow>
          </a:effectLst>
        </p:spPr>
        <p:txBody>
          <a:bodyPr>
            <a:normAutofit fontScale="85000" lnSpcReduction="20000"/>
          </a:bodyPr>
          <a:lstStyle/>
          <a:p>
            <a:pPr marL="0" indent="0">
              <a:buNone/>
            </a:pPr>
            <a:r>
              <a:rPr lang="es-CO" dirty="0"/>
              <a:t>Otra cosa que diferencia a los carismáticos con los milagros ocurridos en el Nuevo Testamento es que los carismáticos se enfocan en actividades que no se encuentran en la Biblia. </a:t>
            </a:r>
          </a:p>
          <a:p>
            <a:r>
              <a:rPr lang="es-CO" dirty="0"/>
              <a:t>Casi todos los “sanadores” modernos operan con base en lo que llaman “la palabra de conocimiento.” </a:t>
            </a:r>
            <a:r>
              <a:rPr lang="es-CO" i="1" dirty="0">
                <a:latin typeface="Agency FB" panose="020B0503020202020204" pitchFamily="34" charset="0"/>
              </a:rPr>
              <a:t>Es decir, el sanador se para en el escenario y dice por el micrófono: </a:t>
            </a:r>
            <a:r>
              <a:rPr lang="es-CO" dirty="0"/>
              <a:t>“</a:t>
            </a:r>
            <a:r>
              <a:rPr lang="es-CO" i="1" dirty="0">
                <a:latin typeface="Agency FB" panose="020B0503020202020204" pitchFamily="34" charset="0"/>
              </a:rPr>
              <a:t>Hay alguien en la gradería que sufre de dolor de espalda. Quien quiera que sea, quiero que sepa que Dios lo está sanando en este momento</a:t>
            </a:r>
            <a:r>
              <a:rPr lang="es-CO" dirty="0"/>
              <a:t>.” </a:t>
            </a:r>
          </a:p>
          <a:p>
            <a:r>
              <a:rPr lang="es-CO" i="1" dirty="0">
                <a:latin typeface="Agency FB" panose="020B0503020202020204" pitchFamily="34" charset="0"/>
              </a:rPr>
              <a:t>Otro estilo utilizado es el de llamar a los enfermos al escenario para que sean sanados</a:t>
            </a:r>
            <a:r>
              <a:rPr lang="es-CO" dirty="0"/>
              <a:t>. Si utiliza este método, el “milagrero,” como los llamó un comentarista de este blog, </a:t>
            </a:r>
            <a:r>
              <a:rPr lang="es-CO" i="1" dirty="0">
                <a:latin typeface="Agency FB" panose="020B0503020202020204" pitchFamily="34" charset="0"/>
              </a:rPr>
              <a:t>pone sus manos sobre el enfermo lo que lleva a la persona a caer para atrás, donde es atrapado por personas que trabajan para el sanador</a:t>
            </a:r>
            <a:r>
              <a:rPr lang="es-CO" dirty="0"/>
              <a:t>. </a:t>
            </a:r>
          </a:p>
          <a:p>
            <a:pPr marL="0" indent="0">
              <a:buNone/>
            </a:pPr>
            <a:r>
              <a:rPr lang="es-CO" dirty="0"/>
              <a:t>Algunos hasta usan esa “palabra de conocimiento” para sanar personas a miles de kilómetros de distancia e inclusive, como Benny Hinn, a través del televisor</a:t>
            </a:r>
          </a:p>
        </p:txBody>
      </p:sp>
    </p:spTree>
    <p:extLst>
      <p:ext uri="{BB962C8B-B14F-4D97-AF65-F5344CB8AC3E}">
        <p14:creationId xmlns:p14="http://schemas.microsoft.com/office/powerpoint/2010/main" val="2101024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a:solidFill>
            <a:schemeClr val="bg1"/>
          </a:solidFill>
          <a:effectLst>
            <a:glow rad="228600">
              <a:schemeClr val="accent2">
                <a:satMod val="175000"/>
                <a:alpha val="40000"/>
              </a:schemeClr>
            </a:glow>
          </a:effectLst>
        </p:spPr>
        <p:txBody>
          <a:bodyPr>
            <a:normAutofit fontScale="85000" lnSpcReduction="10000"/>
          </a:bodyPr>
          <a:lstStyle/>
          <a:p>
            <a:pPr marL="0" indent="0">
              <a:buNone/>
            </a:pPr>
            <a:r>
              <a:rPr lang="es-CO" sz="3300" b="1" dirty="0"/>
              <a:t>¿Cuál es el problema con la “palabra de conocimiento”?</a:t>
            </a:r>
            <a:r>
              <a:rPr lang="es-CO" dirty="0"/>
              <a:t> </a:t>
            </a:r>
          </a:p>
          <a:p>
            <a:pPr marL="400050" lvl="1" indent="0">
              <a:buNone/>
            </a:pPr>
            <a:r>
              <a:rPr lang="es-CO" dirty="0"/>
              <a:t>La objeción más importante es que no es bíblica. Ni Cristo, ni los apóstoles utilizaron tal método para la sanación. Ni Cristo ni los apóstoles se pararon frente a las multitudes y llamaron a la gente a ser sanada. Por el contrario, ellos iban a determinadas personas que estaban enfermas, o poseídas por demonios y las sanaban con una sola palabra o con tocarlos. </a:t>
            </a:r>
            <a:r>
              <a:rPr lang="es-CO" dirty="0">
                <a:solidFill>
                  <a:srgbClr val="FF0000"/>
                </a:solidFill>
              </a:rPr>
              <a:t>(Ver Mateo 8: 6-7; Hechos 9: 32-35).</a:t>
            </a:r>
          </a:p>
          <a:p>
            <a:pPr marL="0" indent="0">
              <a:buNone/>
            </a:pPr>
            <a:endParaRPr lang="es-CO" dirty="0"/>
          </a:p>
          <a:p>
            <a:pPr marL="400050" lvl="1" indent="0">
              <a:buNone/>
            </a:pPr>
            <a:r>
              <a:rPr lang="es-CO" dirty="0"/>
              <a:t> Hubo una ocasión en la que Cristo sanó a una mujer que se encontraba a larga distancia, la hija del centurión, se registra en </a:t>
            </a:r>
            <a:r>
              <a:rPr lang="es-CO" dirty="0">
                <a:solidFill>
                  <a:srgbClr val="FF0000"/>
                </a:solidFill>
              </a:rPr>
              <a:t>(Mateo 8: 13), </a:t>
            </a:r>
            <a:r>
              <a:rPr lang="es-CO" dirty="0"/>
              <a:t>sin embargo no tuvo nada que ver con el método de la “palabra de conocimiento” sino con una petición. La diferencia es que Cristo la sanó específicamente a ella, y no como hacen estos milagreros, que hacen descripciones vagas de las personas que han sido “sanadas.”</a:t>
            </a:r>
          </a:p>
          <a:p>
            <a:endParaRPr lang="es-CO" dirty="0"/>
          </a:p>
        </p:txBody>
      </p:sp>
    </p:spTree>
    <p:extLst>
      <p:ext uri="{BB962C8B-B14F-4D97-AF65-F5344CB8AC3E}">
        <p14:creationId xmlns:p14="http://schemas.microsoft.com/office/powerpoint/2010/main" val="796897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bg1">
              <a:lumMod val="95000"/>
            </a:schemeClr>
          </a:solidFill>
          <a:effectLst>
            <a:glow rad="228600">
              <a:schemeClr val="accent2">
                <a:satMod val="175000"/>
                <a:alpha val="40000"/>
              </a:schemeClr>
            </a:glow>
          </a:effectLst>
        </p:spPr>
        <p:txBody>
          <a:bodyPr>
            <a:normAutofit fontScale="77500" lnSpcReduction="20000"/>
          </a:bodyPr>
          <a:lstStyle/>
          <a:p>
            <a:pPr marL="0" indent="0">
              <a:buNone/>
            </a:pPr>
            <a:r>
              <a:rPr lang="es-CO" sz="3800" b="1" dirty="0"/>
              <a:t>¿Porqué es el método carismático tan popular si es anti bíblico? ¿Porqué es tan utilizado por los sanadores actualmente?</a:t>
            </a:r>
          </a:p>
          <a:p>
            <a:r>
              <a:rPr lang="es-CO" dirty="0"/>
              <a:t> La razón es simple. Porque cualquier persona se puede parar frente a miles de personas en un auditorio o estadio y decir: “</a:t>
            </a:r>
            <a:r>
              <a:rPr lang="es-CO" dirty="0">
                <a:latin typeface="Agency FB" panose="020B0503020202020204" pitchFamily="34" charset="0"/>
              </a:rPr>
              <a:t>Alguien en las graderías tiene dolor de espalda</a:t>
            </a:r>
            <a:r>
              <a:rPr lang="es-CO" dirty="0"/>
              <a:t>.” Probablemente esté en lo correcto. Porqué? </a:t>
            </a:r>
            <a:r>
              <a:rPr lang="es-CO" dirty="0">
                <a:solidFill>
                  <a:srgbClr val="FF0000"/>
                </a:solidFill>
              </a:rPr>
              <a:t>Porque la lumbalgia (dolor de espalda), las hemorroides, el cáncer, los problemas intestinales, la migraña, son padecimientos comunes. </a:t>
            </a:r>
          </a:p>
          <a:p>
            <a:r>
              <a:rPr lang="es-CO" dirty="0"/>
              <a:t>La “palabra de conocimiento” hace que el público crea que el sanador tiene poderes especiales, cuando en realidad no los tiene. Cosas similares han sido hechas por los llamados psíquicos y espiritualistas por años. </a:t>
            </a:r>
            <a:r>
              <a:rPr lang="es-CO" dirty="0">
                <a:solidFill>
                  <a:srgbClr val="FF0000"/>
                </a:solidFill>
              </a:rPr>
              <a:t>Estos engañadores son expertos en escoger categorías de padecimientos generales para que alguien en una multitud se ponga de pie, afirmando que se están refiriendo a él. </a:t>
            </a:r>
          </a:p>
        </p:txBody>
      </p:sp>
    </p:spTree>
    <p:extLst>
      <p:ext uri="{BB962C8B-B14F-4D97-AF65-F5344CB8AC3E}">
        <p14:creationId xmlns:p14="http://schemas.microsoft.com/office/powerpoint/2010/main" val="978380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76664"/>
          </a:xfrm>
          <a:solidFill>
            <a:schemeClr val="bg1">
              <a:lumMod val="95000"/>
            </a:schemeClr>
          </a:solidFill>
          <a:scene3d>
            <a:camera prst="orthographicFront"/>
            <a:lightRig rig="threePt" dir="t"/>
          </a:scene3d>
          <a:sp3d>
            <a:bevelT prst="relaxedInset"/>
          </a:sp3d>
        </p:spPr>
        <p:txBody>
          <a:bodyPr>
            <a:normAutofit fontScale="85000" lnSpcReduction="20000"/>
          </a:bodyPr>
          <a:lstStyle/>
          <a:p>
            <a:pPr marL="0" indent="0">
              <a:buNone/>
            </a:pPr>
            <a:r>
              <a:rPr lang="es-CO" b="1" dirty="0"/>
              <a:t>¿Porqué si Dios, quien es omnisciente, le está dando información a el sanador acerca de una enfermedad en una persona, porqué le da información tan vaga e inespecífica? </a:t>
            </a:r>
          </a:p>
          <a:p>
            <a:endParaRPr lang="es-CO" sz="3000" dirty="0"/>
          </a:p>
          <a:p>
            <a:r>
              <a:rPr lang="es-CO" sz="3000" dirty="0"/>
              <a:t>Cuando en el Antiguo Testamento Dios le daba información a un profeta, lo hacía con perfectos detalles, tanto que hasta los enemigos de Israel sabían que era un mensaje de Dios. </a:t>
            </a:r>
          </a:p>
          <a:p>
            <a:pPr marL="0" indent="0">
              <a:buNone/>
            </a:pPr>
            <a:r>
              <a:rPr lang="es-CO" b="1" dirty="0"/>
              <a:t>¿Porqué será que Dios no les da a estos hombres el nombre del enfermo, o detalles más específicos? </a:t>
            </a:r>
          </a:p>
          <a:p>
            <a:endParaRPr lang="es-CO" dirty="0"/>
          </a:p>
          <a:p>
            <a:r>
              <a:rPr lang="es-CO" dirty="0"/>
              <a:t>Lo que ocurre es que estos sanadores son charlatanes. Uno de estos ejemplos fue el popular tele evangelista Peter Popoff, quien fue probado un fraude por un caza fraudes.</a:t>
            </a:r>
          </a:p>
          <a:p>
            <a:endParaRPr lang="es-CO" dirty="0"/>
          </a:p>
        </p:txBody>
      </p:sp>
    </p:spTree>
    <p:extLst>
      <p:ext uri="{BB962C8B-B14F-4D97-AF65-F5344CB8AC3E}">
        <p14:creationId xmlns:p14="http://schemas.microsoft.com/office/powerpoint/2010/main" val="3615477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solidFill>
            <a:schemeClr val="bg1">
              <a:lumMod val="95000"/>
            </a:schemeClr>
          </a:solidFill>
          <a:effectLst>
            <a:glow rad="228600">
              <a:schemeClr val="accent2">
                <a:satMod val="175000"/>
                <a:alpha val="40000"/>
              </a:schemeClr>
            </a:glow>
          </a:effectLst>
        </p:spPr>
        <p:txBody>
          <a:bodyPr>
            <a:normAutofit lnSpcReduction="10000"/>
          </a:bodyPr>
          <a:lstStyle/>
          <a:p>
            <a:pPr marL="400050" lvl="1" indent="0">
              <a:buNone/>
            </a:pPr>
            <a:r>
              <a:rPr lang="es-CO" sz="2400" dirty="0"/>
              <a:t>Además no hay ningún registro bíblico de personas que caen al piso inconscientes. Lo único que vemos en la Biblia son hombres que caen postrados ante Dios, pero tienen total control de sus cuerpos </a:t>
            </a:r>
            <a:r>
              <a:rPr lang="es-CO" sz="2400" dirty="0">
                <a:solidFill>
                  <a:srgbClr val="FF0000"/>
                </a:solidFill>
              </a:rPr>
              <a:t>(Ver 2 Crónicas 29: 29-30 y Nehemías 8: 6).</a:t>
            </a:r>
            <a:r>
              <a:rPr lang="es-CO" sz="2400" dirty="0"/>
              <a:t> </a:t>
            </a:r>
          </a:p>
          <a:p>
            <a:pPr marL="0" indent="0">
              <a:buNone/>
            </a:pPr>
            <a:endParaRPr lang="es-CO" sz="2800" b="1" dirty="0"/>
          </a:p>
          <a:p>
            <a:pPr marL="0" indent="0">
              <a:buNone/>
            </a:pPr>
            <a:r>
              <a:rPr lang="es-CO" sz="2800" b="1" dirty="0"/>
              <a:t>Este sistema de obrar milagros es un invento del siglo veinte. ¿Qué propósito tiene? ¿Edifica esto a la iglesia? ¿Aumenta la santificación personal? ¿Cumple esto lo que Pablo dice acerca de hacerlo todo en orden,</a:t>
            </a:r>
            <a:r>
              <a:rPr lang="es-CO" sz="2800" dirty="0"/>
              <a:t> </a:t>
            </a:r>
            <a:r>
              <a:rPr lang="es-CO" sz="2800" b="1" dirty="0"/>
              <a:t>Como lo dice </a:t>
            </a:r>
            <a:r>
              <a:rPr lang="es-CO" sz="2800" b="1" dirty="0">
                <a:solidFill>
                  <a:srgbClr val="FF0000"/>
                </a:solidFill>
              </a:rPr>
              <a:t>(1 Corintios 14: 40)? </a:t>
            </a:r>
          </a:p>
          <a:p>
            <a:pPr marL="0" indent="0">
              <a:buNone/>
            </a:pPr>
            <a:endParaRPr lang="es-CO" sz="2800" dirty="0"/>
          </a:p>
          <a:p>
            <a:pPr marL="400050" lvl="1" indent="0">
              <a:buNone/>
            </a:pPr>
            <a:r>
              <a:rPr lang="es-CO" sz="2400" dirty="0"/>
              <a:t>La respuesta es no. Lo único que esto hace es aumentar el espectáculo. Estas personas han caído bajo el poder de la sugestión.</a:t>
            </a:r>
          </a:p>
          <a:p>
            <a:endParaRPr lang="es-CO" dirty="0"/>
          </a:p>
        </p:txBody>
      </p:sp>
    </p:spTree>
    <p:extLst>
      <p:ext uri="{BB962C8B-B14F-4D97-AF65-F5344CB8AC3E}">
        <p14:creationId xmlns:p14="http://schemas.microsoft.com/office/powerpoint/2010/main" val="2656010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lumMod val="95000"/>
            </a:schemeClr>
          </a:solidFill>
          <a:effectLst>
            <a:glow rad="139700">
              <a:schemeClr val="accent4">
                <a:satMod val="175000"/>
                <a:alpha val="40000"/>
              </a:schemeClr>
            </a:glow>
          </a:effectLst>
        </p:spPr>
        <p:txBody>
          <a:bodyPr>
            <a:noAutofit/>
          </a:bodyPr>
          <a:lstStyle/>
          <a:p>
            <a:r>
              <a:rPr lang="es-CO" sz="3200" dirty="0"/>
              <a:t>Los milagros modernos, y los milagros bíblicos</a:t>
            </a:r>
          </a:p>
        </p:txBody>
      </p:sp>
      <p:sp>
        <p:nvSpPr>
          <p:cNvPr id="3" name="Marcador de contenido 2"/>
          <p:cNvSpPr>
            <a:spLocks noGrp="1"/>
          </p:cNvSpPr>
          <p:nvPr>
            <p:ph idx="1"/>
          </p:nvPr>
        </p:nvSpPr>
        <p:spPr>
          <a:xfrm>
            <a:off x="534050" y="4971900"/>
            <a:ext cx="4109958" cy="1569660"/>
          </a:xfrm>
          <a:solidFill>
            <a:schemeClr val="bg1">
              <a:lumMod val="95000"/>
            </a:schemeClr>
          </a:solidFill>
          <a:scene3d>
            <a:camera prst="orthographicFront"/>
            <a:lightRig rig="threePt" dir="t"/>
          </a:scene3d>
          <a:sp3d>
            <a:bevelT w="165100" prst="coolSlant"/>
          </a:sp3d>
        </p:spPr>
        <p:txBody>
          <a:bodyPr>
            <a:normAutofit/>
          </a:bodyPr>
          <a:lstStyle/>
          <a:p>
            <a:pPr marL="0" indent="0" algn="ctr">
              <a:buNone/>
            </a:pPr>
            <a:r>
              <a:rPr lang="es-CO" sz="2800" b="1" dirty="0"/>
              <a:t>Sesión de milagros, en campañas, la persona cae al suelo inconsciente. </a:t>
            </a:r>
          </a:p>
        </p:txBody>
      </p:sp>
      <p:pic>
        <p:nvPicPr>
          <p:cNvPr id="4" name="Imagen 3"/>
          <p:cNvPicPr>
            <a:picLocks noChangeAspect="1"/>
          </p:cNvPicPr>
          <p:nvPr/>
        </p:nvPicPr>
        <p:blipFill>
          <a:blip r:embed="rId2"/>
          <a:stretch>
            <a:fillRect/>
          </a:stretch>
        </p:blipFill>
        <p:spPr>
          <a:xfrm>
            <a:off x="539552" y="1782601"/>
            <a:ext cx="4104456" cy="2824336"/>
          </a:xfrm>
          <a:prstGeom prst="rect">
            <a:avLst/>
          </a:prstGeom>
        </p:spPr>
      </p:pic>
      <p:pic>
        <p:nvPicPr>
          <p:cNvPr id="5" name="Imagen 4"/>
          <p:cNvPicPr>
            <a:picLocks noChangeAspect="1"/>
          </p:cNvPicPr>
          <p:nvPr/>
        </p:nvPicPr>
        <p:blipFill>
          <a:blip r:embed="rId3"/>
          <a:stretch>
            <a:fillRect/>
          </a:stretch>
        </p:blipFill>
        <p:spPr>
          <a:xfrm>
            <a:off x="4860032" y="1793294"/>
            <a:ext cx="3826768" cy="2813643"/>
          </a:xfrm>
          <a:prstGeom prst="rect">
            <a:avLst/>
          </a:prstGeom>
        </p:spPr>
      </p:pic>
      <p:sp>
        <p:nvSpPr>
          <p:cNvPr id="6" name="Rectángulo 5"/>
          <p:cNvSpPr/>
          <p:nvPr/>
        </p:nvSpPr>
        <p:spPr>
          <a:xfrm>
            <a:off x="4860032" y="4971900"/>
            <a:ext cx="3826768" cy="1569660"/>
          </a:xfrm>
          <a:prstGeom prst="rect">
            <a:avLst/>
          </a:prstGeom>
          <a:solidFill>
            <a:schemeClr val="bg1">
              <a:lumMod val="95000"/>
            </a:schemeClr>
          </a:solidFill>
          <a:scene3d>
            <a:camera prst="orthographicFront"/>
            <a:lightRig rig="threePt" dir="t"/>
          </a:scene3d>
          <a:sp3d>
            <a:bevelT w="165100" prst="coolSlant"/>
          </a:sp3d>
        </p:spPr>
        <p:txBody>
          <a:bodyPr wrap="square">
            <a:spAutoFit/>
          </a:bodyPr>
          <a:lstStyle/>
          <a:p>
            <a:pPr algn="ctr"/>
            <a:r>
              <a:rPr lang="es-CO" sz="2400" b="1" dirty="0"/>
              <a:t>Los Milagros de Jesús, Fueron Individualmente, la persona estaba totalmente consiente.</a:t>
            </a:r>
          </a:p>
        </p:txBody>
      </p:sp>
    </p:spTree>
    <p:extLst>
      <p:ext uri="{BB962C8B-B14F-4D97-AF65-F5344CB8AC3E}">
        <p14:creationId xmlns:p14="http://schemas.microsoft.com/office/powerpoint/2010/main" val="2564023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bg1">
              <a:lumMod val="95000"/>
            </a:schemeClr>
          </a:solidFill>
          <a:effectLst>
            <a:glow rad="101600">
              <a:schemeClr val="tx1">
                <a:alpha val="60000"/>
              </a:schemeClr>
            </a:glow>
          </a:effectLst>
        </p:spPr>
        <p:txBody>
          <a:bodyPr>
            <a:normAutofit fontScale="85000" lnSpcReduction="20000"/>
          </a:bodyPr>
          <a:lstStyle/>
          <a:p>
            <a:pPr marL="0" indent="0" algn="ctr">
              <a:buNone/>
            </a:pPr>
            <a:r>
              <a:rPr lang="es-CO" dirty="0"/>
              <a:t>Otra diferencia entre los milagros hechos por Cristo y los apóstoles y los carismáticos y pentecostales modernos es que los primeros sanaban instantáneamente. </a:t>
            </a:r>
          </a:p>
          <a:p>
            <a:pPr marL="0" indent="0" algn="ctr">
              <a:buNone/>
            </a:pPr>
            <a:r>
              <a:rPr lang="es-CO" dirty="0">
                <a:solidFill>
                  <a:srgbClr val="FF0000"/>
                </a:solidFill>
              </a:rPr>
              <a:t>(Ver Mateo 8: 13; Marcos 5: 29; Hechos 9: 32-35). </a:t>
            </a:r>
          </a:p>
          <a:p>
            <a:pPr marL="0" indent="0" algn="ctr">
              <a:buNone/>
            </a:pPr>
            <a:endParaRPr lang="es-CO" dirty="0"/>
          </a:p>
          <a:p>
            <a:pPr marL="0" indent="0" algn="ctr">
              <a:buNone/>
            </a:pPr>
            <a:r>
              <a:rPr lang="es-CO" b="1" u="sng" dirty="0"/>
              <a:t>Los apóstoles sanaban totalmente, no parcialmente</a:t>
            </a:r>
            <a:r>
              <a:rPr lang="es-CO" dirty="0"/>
              <a:t>. Hemos visto como estos sanadores les dicen a las personas “curadas” que no duden, mientras estas aún cojean en el escenario. Cuando Pedro y Juan sanaron al cojo en el templo, este hombre saltó  y caminó normalmente dice </a:t>
            </a:r>
            <a:r>
              <a:rPr lang="es-CO" dirty="0">
                <a:solidFill>
                  <a:srgbClr val="FF0000"/>
                </a:solidFill>
              </a:rPr>
              <a:t>(Hechos 3: 7-11).</a:t>
            </a:r>
          </a:p>
          <a:p>
            <a:pPr marL="0" indent="0" algn="ctr">
              <a:buNone/>
            </a:pPr>
            <a:r>
              <a:rPr lang="es-CO" dirty="0"/>
              <a:t> </a:t>
            </a:r>
          </a:p>
          <a:p>
            <a:pPr marL="0" indent="0" algn="ctr">
              <a:buNone/>
            </a:pPr>
            <a:r>
              <a:rPr lang="es-CO" dirty="0"/>
              <a:t>Cristo y los apóstoles sanaron enfermedades orgánicas serias, inválidos, personas con defectos de nacimiento, como lo registra </a:t>
            </a:r>
            <a:r>
              <a:rPr lang="es-CO" dirty="0">
                <a:solidFill>
                  <a:srgbClr val="FF0000"/>
                </a:solidFill>
              </a:rPr>
              <a:t>(Lucas 6:6; Juan 9: 7; Hechos 3: 6-8; 5: 16; 8:7)</a:t>
            </a:r>
            <a:r>
              <a:rPr lang="es-CO" dirty="0"/>
              <a:t>. Ellos echaron fuera demonios y resucitaron personas </a:t>
            </a:r>
            <a:r>
              <a:rPr lang="es-CO" dirty="0">
                <a:solidFill>
                  <a:srgbClr val="FF0000"/>
                </a:solidFill>
              </a:rPr>
              <a:t>(Hechos 9: 36-42; 20: 9-12; Lucas 7: 11-16).</a:t>
            </a:r>
          </a:p>
          <a:p>
            <a:endParaRPr lang="es-CO" dirty="0"/>
          </a:p>
        </p:txBody>
      </p:sp>
    </p:spTree>
    <p:extLst>
      <p:ext uri="{BB962C8B-B14F-4D97-AF65-F5344CB8AC3E}">
        <p14:creationId xmlns:p14="http://schemas.microsoft.com/office/powerpoint/2010/main" val="3619911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circle(in)">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bg1"/>
          </a:solidFill>
          <a:scene3d>
            <a:camera prst="orthographicFront"/>
            <a:lightRig rig="threePt" dir="t"/>
          </a:scene3d>
          <a:sp3d>
            <a:bevelT w="152400" h="50800" prst="softRound"/>
          </a:sp3d>
        </p:spPr>
        <p:txBody>
          <a:bodyPr>
            <a:normAutofit fontScale="85000" lnSpcReduction="10000"/>
          </a:bodyPr>
          <a:lstStyle/>
          <a:p>
            <a:pPr marL="400050" lvl="1" indent="0">
              <a:buNone/>
            </a:pPr>
            <a:r>
              <a:rPr lang="es-CO" dirty="0"/>
              <a:t>Lo que ocurre hoy en día es que estos sanadores dicen curar enfermedades como dolores de espalda, dolores de cabeza, hemorroides, pero no hay pruebas de verdaderos milagros como los que hicieron Cristo y sus apóstoles. </a:t>
            </a:r>
          </a:p>
          <a:p>
            <a:pPr marL="0" indent="0">
              <a:buNone/>
            </a:pPr>
            <a:endParaRPr lang="es-CO" sz="3000" b="1" dirty="0"/>
          </a:p>
          <a:p>
            <a:pPr marL="0" indent="0">
              <a:buNone/>
            </a:pPr>
            <a:r>
              <a:rPr lang="es-CO" sz="3300" b="1" dirty="0"/>
              <a:t>¿Cuál es la respuesta de los carismáticos/pentecostales cuando son confrontados? </a:t>
            </a:r>
          </a:p>
          <a:p>
            <a:pPr marL="400050" lvl="1" indent="0">
              <a:buNone/>
            </a:pPr>
            <a:endParaRPr lang="es-CO" dirty="0"/>
          </a:p>
          <a:p>
            <a:pPr marL="400050" lvl="1" indent="0">
              <a:buNone/>
            </a:pPr>
            <a:r>
              <a:rPr lang="es-CO" dirty="0"/>
              <a:t>Un ejemplo lo tenemos en uno de los comentarios a este tema: “Los reformados son racionales.” Otra respuesta típica es que no reconocemos los milagros porque no creemos. </a:t>
            </a:r>
            <a:r>
              <a:rPr lang="es-CO" dirty="0">
                <a:solidFill>
                  <a:srgbClr val="FF0000"/>
                </a:solidFill>
              </a:rPr>
              <a:t>Benny Hinn inclusive maldijo a todos aquellos, que no creyeran en su ministerio.  </a:t>
            </a:r>
          </a:p>
          <a:p>
            <a:pPr marL="400050" lvl="1" indent="0">
              <a:buNone/>
            </a:pPr>
            <a:r>
              <a:rPr lang="es-CO" dirty="0"/>
              <a:t>Pero cuando examinamos los milagros del Nuevo Testamento vemos que ni los paganos, ni los creyentes, ni los enemigos de la iglesia podían negar la realidad de estos hechos.</a:t>
            </a:r>
          </a:p>
          <a:p>
            <a:endParaRPr lang="es-CO" dirty="0"/>
          </a:p>
        </p:txBody>
      </p:sp>
    </p:spTree>
    <p:extLst>
      <p:ext uri="{BB962C8B-B14F-4D97-AF65-F5344CB8AC3E}">
        <p14:creationId xmlns:p14="http://schemas.microsoft.com/office/powerpoint/2010/main" val="1599705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a:solidFill>
            <a:schemeClr val="accent3">
              <a:lumMod val="20000"/>
              <a:lumOff val="80000"/>
            </a:schemeClr>
          </a:solidFill>
          <a:effectLst>
            <a:glow rad="101600">
              <a:srgbClr val="C00000">
                <a:alpha val="60000"/>
              </a:srgbClr>
            </a:glow>
          </a:effectLst>
        </p:spPr>
        <p:txBody>
          <a:bodyPr>
            <a:normAutofit fontScale="85000" lnSpcReduction="20000"/>
          </a:bodyPr>
          <a:lstStyle/>
          <a:p>
            <a:pPr marL="0" indent="0">
              <a:buNone/>
            </a:pPr>
            <a:r>
              <a:rPr lang="es-CO" sz="3000" dirty="0"/>
              <a:t>Cristo y los apóstoles hicieron milagros que no han sido reproducidos en la actualidad, ni hay registro alguno en los escritos de los padres de la iglesia de que hayan ocurrido. </a:t>
            </a:r>
          </a:p>
          <a:p>
            <a:endParaRPr lang="es-CO" sz="3000" dirty="0"/>
          </a:p>
          <a:p>
            <a:r>
              <a:rPr lang="es-CO" sz="3000" dirty="0"/>
              <a:t>Por ejemplo: Cristo sanó la mano enferma en su totalidad </a:t>
            </a:r>
            <a:r>
              <a:rPr lang="es-CO" sz="3000" dirty="0">
                <a:solidFill>
                  <a:srgbClr val="FF0000"/>
                </a:solidFill>
              </a:rPr>
              <a:t>(Lucas 6:10), </a:t>
            </a:r>
            <a:r>
              <a:rPr lang="es-CO" sz="3000" dirty="0"/>
              <a:t>y lo hizo frente a sus enemigos enfurecidos por este acto de misericordia, pensaban ¿Qué harían a Jesús?. Además sanó la oreja cortada de uno de sus enemigos </a:t>
            </a:r>
            <a:r>
              <a:rPr lang="es-CO" sz="3000" dirty="0">
                <a:solidFill>
                  <a:srgbClr val="FF0000"/>
                </a:solidFill>
              </a:rPr>
              <a:t>(Lucas 22: 51-52). </a:t>
            </a:r>
          </a:p>
          <a:p>
            <a:r>
              <a:rPr lang="es-CO" sz="3000" dirty="0"/>
              <a:t>Pedro sanó a un hombre inválido desde su nacimiento </a:t>
            </a:r>
            <a:r>
              <a:rPr lang="es-CO" sz="3000" dirty="0">
                <a:solidFill>
                  <a:srgbClr val="FF0000"/>
                </a:solidFill>
              </a:rPr>
              <a:t>(Hechos 3: 10).</a:t>
            </a:r>
            <a:r>
              <a:rPr lang="es-CO" sz="3000" dirty="0"/>
              <a:t> El sanedrín cuando supo el hecho se preguntaba que iban a hacer con los apóstoles. </a:t>
            </a:r>
          </a:p>
          <a:p>
            <a:pPr marL="0" indent="0">
              <a:buNone/>
            </a:pPr>
            <a:endParaRPr lang="es-CO" sz="3000" dirty="0"/>
          </a:p>
          <a:p>
            <a:pPr marL="0" indent="0">
              <a:buNone/>
            </a:pPr>
            <a:r>
              <a:rPr lang="es-CO" sz="3000" dirty="0"/>
              <a:t>Si los carismáticos hicieran lo que Cristo y los apóstoles hicieron, estarían en todos los canales de televisión verificando lo ocurrido. </a:t>
            </a:r>
            <a:r>
              <a:rPr lang="es-CO" sz="3000" dirty="0">
                <a:solidFill>
                  <a:srgbClr val="FF0000"/>
                </a:solidFill>
              </a:rPr>
              <a:t>¿Porqué no sanan a alguien en público, quien es un conocido enfermo, como lo hizo Jesús y los apóstoles?</a:t>
            </a:r>
            <a:r>
              <a:rPr lang="es-CO" sz="3000" dirty="0"/>
              <a:t> Porque no pueden.</a:t>
            </a:r>
          </a:p>
          <a:p>
            <a:endParaRPr lang="es-CO" dirty="0"/>
          </a:p>
        </p:txBody>
      </p:sp>
    </p:spTree>
    <p:extLst>
      <p:ext uri="{BB962C8B-B14F-4D97-AF65-F5344CB8AC3E}">
        <p14:creationId xmlns:p14="http://schemas.microsoft.com/office/powerpoint/2010/main" val="1117286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77483"/>
          </a:xfrm>
          <a:solidFill>
            <a:schemeClr val="tx1">
              <a:lumMod val="75000"/>
              <a:lumOff val="25000"/>
            </a:schemeClr>
          </a:solidFill>
          <a:effectLst>
            <a:glow rad="228600">
              <a:schemeClr val="accent2">
                <a:satMod val="175000"/>
                <a:alpha val="40000"/>
              </a:schemeClr>
            </a:glow>
          </a:effectLst>
        </p:spPr>
        <p:txBody>
          <a:bodyPr/>
          <a:lstStyle/>
          <a:p>
            <a:r>
              <a:rPr lang="es-CO" dirty="0">
                <a:solidFill>
                  <a:schemeClr val="bg1"/>
                </a:solidFill>
              </a:rPr>
              <a:t>Cristo y los apóstoles resucitaron hombres y mujeres, pero los carismáticos no pueden hacerlo, y la respuesta de nuevo es, porque no tienen el don de hacer milagros. </a:t>
            </a:r>
          </a:p>
          <a:p>
            <a:pPr marL="0" indent="0">
              <a:buNone/>
            </a:pPr>
            <a:endParaRPr lang="es-CO" dirty="0"/>
          </a:p>
          <a:p>
            <a:pPr marL="0" indent="0">
              <a:buNone/>
            </a:pPr>
            <a:r>
              <a:rPr lang="es-CO" dirty="0">
                <a:solidFill>
                  <a:srgbClr val="FFFF00"/>
                </a:solidFill>
              </a:rPr>
              <a:t>Los cesacionistas debemos afirmar que Dios continúa haciendo milagros en medio de su iglesia, pero debemos rechazar que el don de hacer milagros continúe aún en la iglesia. Esto debido a varias razones:</a:t>
            </a:r>
          </a:p>
          <a:p>
            <a:endParaRPr lang="es-CO" dirty="0"/>
          </a:p>
        </p:txBody>
      </p:sp>
    </p:spTree>
    <p:extLst>
      <p:ext uri="{BB962C8B-B14F-4D97-AF65-F5344CB8AC3E}">
        <p14:creationId xmlns:p14="http://schemas.microsoft.com/office/powerpoint/2010/main" val="1459118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solidFill>
            <a:schemeClr val="accent2">
              <a:lumMod val="20000"/>
              <a:lumOff val="80000"/>
            </a:schemeClr>
          </a:solidFill>
          <a:scene3d>
            <a:camera prst="orthographicFront"/>
            <a:lightRig rig="threePt" dir="t"/>
          </a:scene3d>
          <a:sp3d>
            <a:bevelT w="139700" h="139700" prst="divot"/>
          </a:sp3d>
        </p:spPr>
        <p:txBody>
          <a:bodyPr>
            <a:normAutofit fontScale="92500" lnSpcReduction="20000"/>
          </a:bodyPr>
          <a:lstStyle/>
          <a:p>
            <a:r>
              <a:rPr lang="es-CO" sz="3900" b="1" dirty="0"/>
              <a:t>1</a:t>
            </a:r>
            <a:r>
              <a:rPr lang="es-CO" dirty="0"/>
              <a:t>.    Estos “milagros” modernos están separados del propósito bíblico que era autenticar a un mensajero divino que trae nuevas revelaciones de Dios.</a:t>
            </a:r>
          </a:p>
          <a:p>
            <a:r>
              <a:rPr lang="es-CO" sz="3900" b="1" dirty="0"/>
              <a:t>2</a:t>
            </a:r>
            <a:r>
              <a:rPr lang="es-CO" dirty="0"/>
              <a:t>.    La mayoría de los carismáticos son arminianistas (semi-pelagianistas), es decir mantienen una doctrina de la salvación </a:t>
            </a:r>
            <a:r>
              <a:rPr lang="es-CO" u="sng" dirty="0"/>
              <a:t>sinergística</a:t>
            </a:r>
            <a:r>
              <a:rPr lang="es-CO" dirty="0"/>
              <a:t>, contrario a lo que mantiene la </a:t>
            </a:r>
            <a:r>
              <a:rPr lang="es-CO" u="sng" dirty="0"/>
              <a:t>Biblia-</a:t>
            </a:r>
            <a:r>
              <a:rPr lang="es-CO" u="sng" dirty="0" err="1"/>
              <a:t>monergismo</a:t>
            </a:r>
            <a:r>
              <a:rPr lang="es-CO" u="sng" dirty="0"/>
              <a:t>.</a:t>
            </a:r>
          </a:p>
          <a:p>
            <a:r>
              <a:rPr lang="es-CO" sz="3900" b="1" dirty="0"/>
              <a:t>3</a:t>
            </a:r>
            <a:r>
              <a:rPr lang="es-CO" dirty="0"/>
              <a:t>.    Los “milagros” modernos son realizados en ambientes controlados, sin poder ser probados, y llevados a cabo por métodos anti bíblicos. Los milagros son hechos objetivos y con la capacidad de ser probados.</a:t>
            </a:r>
          </a:p>
          <a:p>
            <a:endParaRPr lang="es-CO" dirty="0"/>
          </a:p>
        </p:txBody>
      </p:sp>
    </p:spTree>
    <p:extLst>
      <p:ext uri="{BB962C8B-B14F-4D97-AF65-F5344CB8AC3E}">
        <p14:creationId xmlns:p14="http://schemas.microsoft.com/office/powerpoint/2010/main" val="3958613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accent4">
              <a:lumMod val="20000"/>
              <a:lumOff val="80000"/>
            </a:schemeClr>
          </a:solidFill>
          <a:effectLst>
            <a:glow rad="101600">
              <a:schemeClr val="tx1">
                <a:alpha val="60000"/>
              </a:schemeClr>
            </a:glow>
          </a:effectLst>
        </p:spPr>
        <p:txBody>
          <a:bodyPr>
            <a:normAutofit fontScale="77500" lnSpcReduction="20000"/>
          </a:bodyPr>
          <a:lstStyle/>
          <a:p>
            <a:pPr lvl="1"/>
            <a:r>
              <a:rPr lang="es-CO" sz="3300" dirty="0"/>
              <a:t>Como escribió Paulo, un continuacionista pentecostal que comenta en este blog, comentando que muchas personas están aburridas de las iglesias comunes y buscan algo diferente, más llamativo, y por eso muchos se van a las iglesias pentecostales. </a:t>
            </a:r>
          </a:p>
          <a:p>
            <a:pPr lvl="1"/>
            <a:r>
              <a:rPr lang="es-CO" sz="3300" dirty="0"/>
              <a:t>Ese es un claro ejemplo del error pentecostal. Buscan algo mas que la Biblia. Buscan “milagros,” “lenguas,” “profetas,” etc., para poder aceptar el evangelio. </a:t>
            </a:r>
          </a:p>
          <a:p>
            <a:endParaRPr lang="es-CO" dirty="0"/>
          </a:p>
          <a:p>
            <a:r>
              <a:rPr lang="es-CO" sz="3600" dirty="0">
                <a:solidFill>
                  <a:srgbClr val="FF0000"/>
                </a:solidFill>
              </a:rPr>
              <a:t>Cuando B.B. Warfield hizo su análisis de los milagros bíblicos, se dio cuenta que lo que era practicado por los católicos era un fraude, ya que estaban mezclados con gran idolatría, herejías y superstición, por ejemplo, ser rociados con la leche de María, o tacando un pedazo de la cruz, etc. </a:t>
            </a:r>
            <a:r>
              <a:rPr lang="es-CO" sz="3600" dirty="0"/>
              <a:t>Warfield escribió a favor del cesacionismo precisamente porque la historia favorece esta doctrina.</a:t>
            </a:r>
          </a:p>
          <a:p>
            <a:endParaRPr lang="es-CO" dirty="0"/>
          </a:p>
        </p:txBody>
      </p:sp>
    </p:spTree>
    <p:extLst>
      <p:ext uri="{BB962C8B-B14F-4D97-AF65-F5344CB8AC3E}">
        <p14:creationId xmlns:p14="http://schemas.microsoft.com/office/powerpoint/2010/main" val="306428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1"/>
          </a:solidFill>
          <a:effectLst>
            <a:glow rad="101600">
              <a:srgbClr val="C00000">
                <a:alpha val="60000"/>
              </a:srgbClr>
            </a:glow>
          </a:effectLst>
        </p:spPr>
        <p:txBody>
          <a:bodyPr>
            <a:normAutofit fontScale="92500"/>
          </a:bodyPr>
          <a:lstStyle/>
          <a:p>
            <a:pPr lvl="1"/>
            <a:r>
              <a:rPr lang="es-CO" dirty="0">
                <a:solidFill>
                  <a:srgbClr val="FF0000"/>
                </a:solidFill>
              </a:rPr>
              <a:t>Lo mismo ocurrió con los reformadores, quienes con su sólida teología bíblica descartaron tales cosas y volvieron a la gente hacia la infalible y suficiente palabra de Dios. </a:t>
            </a:r>
          </a:p>
          <a:p>
            <a:r>
              <a:rPr lang="es-CO" u="sng" dirty="0"/>
              <a:t>Lastimosamente, el movimiento carismático está volviendo a la gente al misticismo, la superstición que caracteriza a la iglesia Católica Romana</a:t>
            </a:r>
            <a:r>
              <a:rPr lang="es-CO" dirty="0"/>
              <a:t>. </a:t>
            </a:r>
          </a:p>
          <a:p>
            <a:pPr lvl="1"/>
            <a:endParaRPr lang="es-CO" dirty="0"/>
          </a:p>
          <a:p>
            <a:pPr lvl="1"/>
            <a:r>
              <a:rPr lang="es-CO" dirty="0">
                <a:solidFill>
                  <a:srgbClr val="FF0000"/>
                </a:solidFill>
              </a:rPr>
              <a:t>¿Porqué Dios no le dio estos dones a grandes hombres como Lucero, Calvino, Knox, quienes fueron utilizados por Dios para el avivamiento del cristianismo bíblico? ¿Porqué Dios ignoró a los grandes reformadores? </a:t>
            </a:r>
            <a:r>
              <a:rPr lang="es-CO" dirty="0"/>
              <a:t>Esta es la pregunta que deben contestar los pentecostales y carismáticos.</a:t>
            </a:r>
          </a:p>
        </p:txBody>
      </p:sp>
    </p:spTree>
    <p:extLst>
      <p:ext uri="{BB962C8B-B14F-4D97-AF65-F5344CB8AC3E}">
        <p14:creationId xmlns:p14="http://schemas.microsoft.com/office/powerpoint/2010/main" val="13149981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tx1">
              <a:lumMod val="75000"/>
              <a:lumOff val="25000"/>
            </a:schemeClr>
          </a:solidFill>
          <a:effectLst>
            <a:glow rad="228600">
              <a:schemeClr val="accent2">
                <a:satMod val="175000"/>
                <a:alpha val="40000"/>
              </a:schemeClr>
            </a:glow>
          </a:effectLst>
        </p:spPr>
        <p:txBody>
          <a:bodyPr/>
          <a:lstStyle/>
          <a:p>
            <a:endParaRPr lang="es-CO" dirty="0"/>
          </a:p>
          <a:p>
            <a:r>
              <a:rPr lang="es-CO" sz="3600" b="1" dirty="0">
                <a:solidFill>
                  <a:schemeClr val="bg1"/>
                </a:solidFill>
              </a:rPr>
              <a:t>1</a:t>
            </a:r>
            <a:r>
              <a:rPr lang="es-CO" dirty="0">
                <a:solidFill>
                  <a:schemeClr val="bg1"/>
                </a:solidFill>
              </a:rPr>
              <a:t>). El hecho de que los milagros sean sobrenaturales no significa que todos provengan de Dios. </a:t>
            </a:r>
          </a:p>
          <a:p>
            <a:endParaRPr lang="es-CO" dirty="0"/>
          </a:p>
          <a:p>
            <a:r>
              <a:rPr lang="es-CO" sz="3600" b="1" dirty="0">
                <a:solidFill>
                  <a:srgbClr val="FFFF00"/>
                </a:solidFill>
              </a:rPr>
              <a:t>2</a:t>
            </a:r>
            <a:r>
              <a:rPr lang="es-CO" dirty="0">
                <a:solidFill>
                  <a:srgbClr val="FFFF00"/>
                </a:solidFill>
              </a:rPr>
              <a:t>). Y el hecho de que los milagros se hagan en el nombre de Cristo no significa necesariamente que Cristo esté relacionado con ellos. </a:t>
            </a:r>
          </a:p>
        </p:txBody>
      </p:sp>
    </p:spTree>
    <p:extLst>
      <p:ext uri="{BB962C8B-B14F-4D97-AF65-F5344CB8AC3E}">
        <p14:creationId xmlns:p14="http://schemas.microsoft.com/office/powerpoint/2010/main" val="4139039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570186"/>
          </a:xfrm>
          <a:solidFill>
            <a:schemeClr val="accent4">
              <a:lumMod val="20000"/>
              <a:lumOff val="80000"/>
            </a:schemeClr>
          </a:solidFill>
          <a:scene3d>
            <a:camera prst="orthographicFront"/>
            <a:lightRig rig="threePt" dir="t"/>
          </a:scene3d>
          <a:sp3d>
            <a:bevelT prst="relaxedInset"/>
          </a:sp3d>
        </p:spPr>
        <p:txBody>
          <a:bodyPr>
            <a:noAutofit/>
          </a:bodyPr>
          <a:lstStyle/>
          <a:p>
            <a:r>
              <a:rPr lang="es-CO" sz="3600" b="1" i="1" dirty="0"/>
              <a:t>¿Cómo podemos saber si un milagro viene de Dios o es un mero fraude? ¿Nos ofrece la Biblia alguna ayuda al respecto?</a:t>
            </a:r>
          </a:p>
        </p:txBody>
      </p:sp>
      <p:sp>
        <p:nvSpPr>
          <p:cNvPr id="3" name="Marcador de contenido 2"/>
          <p:cNvSpPr>
            <a:spLocks noGrp="1"/>
          </p:cNvSpPr>
          <p:nvPr>
            <p:ph idx="1"/>
          </p:nvPr>
        </p:nvSpPr>
        <p:spPr>
          <a:xfrm>
            <a:off x="457200" y="2060848"/>
            <a:ext cx="8229600" cy="4680520"/>
          </a:xfrm>
          <a:solidFill>
            <a:schemeClr val="bg1"/>
          </a:solidFill>
          <a:effectLst>
            <a:glow rad="101600">
              <a:srgbClr val="C00000">
                <a:alpha val="60000"/>
              </a:srgbClr>
            </a:glow>
          </a:effectLst>
        </p:spPr>
        <p:txBody>
          <a:bodyPr>
            <a:normAutofit fontScale="77500" lnSpcReduction="20000"/>
          </a:bodyPr>
          <a:lstStyle/>
          <a:p>
            <a:pPr marL="0" indent="0">
              <a:buNone/>
            </a:pPr>
            <a:r>
              <a:rPr lang="es-CO" sz="2800" b="1" dirty="0"/>
              <a:t>LA BIBLIA NOS HABLA DE ELLO EN </a:t>
            </a:r>
            <a:r>
              <a:rPr lang="es-CO" dirty="0">
                <a:solidFill>
                  <a:srgbClr val="FF0000"/>
                </a:solidFill>
              </a:rPr>
              <a:t>Mateo 24:24</a:t>
            </a:r>
          </a:p>
          <a:p>
            <a:pPr lvl="1"/>
            <a:r>
              <a:rPr lang="es-CO" dirty="0"/>
              <a:t>"</a:t>
            </a:r>
            <a:r>
              <a:rPr lang="es-CO" i="1" dirty="0">
                <a:latin typeface="Agency FB" panose="020B0503020202020204" pitchFamily="34" charset="0"/>
              </a:rPr>
              <a:t>Porque se levantarán falsos Cristos, y falsos profetas, y harán grandes señales y prodigios, de tal manera que engañarán, si fuere posible, aun a los escogidos.</a:t>
            </a:r>
            <a:r>
              <a:rPr lang="es-CO" dirty="0"/>
              <a:t>“ </a:t>
            </a:r>
          </a:p>
          <a:p>
            <a:pPr marL="400050" lvl="1" indent="0">
              <a:buNone/>
            </a:pPr>
            <a:endParaRPr lang="es-CO" dirty="0"/>
          </a:p>
          <a:p>
            <a:pPr marL="400050" lvl="1" indent="0">
              <a:buNone/>
            </a:pPr>
            <a:r>
              <a:rPr lang="es-CO" dirty="0"/>
              <a:t>Estos falsos profetas, son representantes de un falso mecías. La historia registra que numerosos falsos profetas aparecieron en los años que precedieron a la caída de Jerusalén ante los ejércitos romanos.  Y la situación se repetirá en los últimos días, poco antes de la 2VC, según lo registra </a:t>
            </a:r>
            <a:r>
              <a:rPr lang="es-CO" dirty="0">
                <a:solidFill>
                  <a:srgbClr val="FF0000"/>
                </a:solidFill>
              </a:rPr>
              <a:t>Mat.24:24-27; DTG 582, 584.</a:t>
            </a:r>
          </a:p>
          <a:p>
            <a:pPr marL="457200" lvl="1" indent="0">
              <a:buNone/>
            </a:pPr>
            <a:endParaRPr lang="es-CO" sz="3100" dirty="0"/>
          </a:p>
          <a:p>
            <a:pPr marL="457200" lvl="1" indent="0">
              <a:buNone/>
            </a:pPr>
            <a:r>
              <a:rPr lang="es-CO" sz="3100" dirty="0"/>
              <a:t>La razón principal por la cual debían cuidarse era para que no fueran engañados o descarriados. Y por amor a su pueblo, Jesús repitió esta advertencia en muchas ocasiones </a:t>
            </a:r>
            <a:r>
              <a:rPr lang="es-CO" sz="3100" dirty="0">
                <a:solidFill>
                  <a:srgbClr val="FF0000"/>
                </a:solidFill>
              </a:rPr>
              <a:t>(Ver Mat.24:4-6, Mat.24:11, Mat.24:23-26, Mat.24:36, Mat.24:42-46).</a:t>
            </a:r>
          </a:p>
          <a:p>
            <a:endParaRPr lang="es-CO" dirty="0"/>
          </a:p>
        </p:txBody>
      </p:sp>
    </p:spTree>
    <p:extLst>
      <p:ext uri="{BB962C8B-B14F-4D97-AF65-F5344CB8AC3E}">
        <p14:creationId xmlns:p14="http://schemas.microsoft.com/office/powerpoint/2010/main" val="3353749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2">
              <a:lumMod val="90000"/>
            </a:schemeClr>
          </a:solidFill>
          <a:effectLst>
            <a:glow rad="228600">
              <a:schemeClr val="accent2">
                <a:satMod val="175000"/>
                <a:alpha val="40000"/>
              </a:schemeClr>
            </a:glow>
          </a:effectLst>
        </p:spPr>
        <p:txBody>
          <a:bodyPr>
            <a:normAutofit/>
          </a:bodyPr>
          <a:lstStyle/>
          <a:p>
            <a:r>
              <a:rPr lang="es-CO" sz="6600" b="1" i="1" dirty="0"/>
              <a:t>El gran contraste</a:t>
            </a:r>
          </a:p>
        </p:txBody>
      </p:sp>
      <p:sp>
        <p:nvSpPr>
          <p:cNvPr id="3" name="Marcador de contenido 2"/>
          <p:cNvSpPr>
            <a:spLocks noGrp="1"/>
          </p:cNvSpPr>
          <p:nvPr>
            <p:ph idx="1"/>
          </p:nvPr>
        </p:nvSpPr>
        <p:spPr>
          <a:xfrm>
            <a:off x="410646" y="4978696"/>
            <a:ext cx="2674640" cy="1754326"/>
          </a:xfrm>
          <a:solidFill>
            <a:schemeClr val="bg2">
              <a:lumMod val="90000"/>
            </a:schemeClr>
          </a:solidFill>
          <a:scene3d>
            <a:camera prst="orthographicFront"/>
            <a:lightRig rig="threePt" dir="t"/>
          </a:scene3d>
          <a:sp3d>
            <a:bevelT prst="slope"/>
          </a:sp3d>
        </p:spPr>
        <p:txBody>
          <a:bodyPr>
            <a:normAutofit/>
          </a:bodyPr>
          <a:lstStyle/>
          <a:p>
            <a:pPr marL="0" indent="0" algn="ctr">
              <a:buNone/>
            </a:pPr>
            <a:r>
              <a:rPr lang="es-CO" sz="2000" dirty="0"/>
              <a:t>Estos falsos profetas, son representantes de un falso mecías. </a:t>
            </a:r>
          </a:p>
          <a:p>
            <a:pPr marL="0" indent="0" algn="ctr">
              <a:buNone/>
            </a:pPr>
            <a:r>
              <a:rPr lang="es-CO" sz="2000" b="1" dirty="0">
                <a:solidFill>
                  <a:srgbClr val="FF0000"/>
                </a:solidFill>
              </a:rPr>
              <a:t>(Ver 2 Pedro 2:1-3 </a:t>
            </a:r>
          </a:p>
        </p:txBody>
      </p:sp>
      <p:pic>
        <p:nvPicPr>
          <p:cNvPr id="4" name="Imagen 3"/>
          <p:cNvPicPr>
            <a:picLocks noChangeAspect="1"/>
          </p:cNvPicPr>
          <p:nvPr/>
        </p:nvPicPr>
        <p:blipFill>
          <a:blip r:embed="rId2"/>
          <a:stretch>
            <a:fillRect/>
          </a:stretch>
        </p:blipFill>
        <p:spPr>
          <a:xfrm>
            <a:off x="3381375" y="2052637"/>
            <a:ext cx="2381250" cy="2752725"/>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457200" y="2052637"/>
            <a:ext cx="2674640" cy="2752725"/>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4"/>
          <a:stretch>
            <a:fillRect/>
          </a:stretch>
        </p:blipFill>
        <p:spPr>
          <a:xfrm>
            <a:off x="6012160" y="2052637"/>
            <a:ext cx="2847975" cy="2752725"/>
          </a:xfrm>
          <a:prstGeom prst="rect">
            <a:avLst/>
          </a:prstGeom>
          <a:scene3d>
            <a:camera prst="orthographicFront"/>
            <a:lightRig rig="threePt" dir="t"/>
          </a:scene3d>
          <a:sp3d>
            <a:bevelT w="165100" prst="coolSlant"/>
          </a:sp3d>
        </p:spPr>
      </p:pic>
      <p:sp>
        <p:nvSpPr>
          <p:cNvPr id="8" name="Rectángulo 7"/>
          <p:cNvSpPr/>
          <p:nvPr/>
        </p:nvSpPr>
        <p:spPr>
          <a:xfrm>
            <a:off x="3397000" y="4978696"/>
            <a:ext cx="2381250" cy="1754326"/>
          </a:xfrm>
          <a:prstGeom prst="rect">
            <a:avLst/>
          </a:prstGeom>
          <a:solidFill>
            <a:schemeClr val="bg2">
              <a:lumMod val="90000"/>
            </a:schemeClr>
          </a:solidFill>
          <a:scene3d>
            <a:camera prst="orthographicFront"/>
            <a:lightRig rig="threePt" dir="t"/>
          </a:scene3d>
          <a:sp3d>
            <a:bevelT w="114300" prst="hardEdge"/>
          </a:sp3d>
        </p:spPr>
        <p:txBody>
          <a:bodyPr wrap="square">
            <a:spAutoFit/>
          </a:bodyPr>
          <a:lstStyle/>
          <a:p>
            <a:pPr algn="ctr"/>
            <a:r>
              <a:rPr lang="es-CO" dirty="0"/>
              <a:t>Pastores que no aman las ovejas, Si no tienen dinero, son pobres pelagatos, y las abandonan a su suerte. </a:t>
            </a:r>
            <a:r>
              <a:rPr lang="es-CO" b="1" dirty="0">
                <a:solidFill>
                  <a:srgbClr val="FF0000"/>
                </a:solidFill>
              </a:rPr>
              <a:t>(Ver Jer.23:1,2).</a:t>
            </a:r>
          </a:p>
        </p:txBody>
      </p:sp>
      <p:sp>
        <p:nvSpPr>
          <p:cNvPr id="9" name="Rectángulo 8"/>
          <p:cNvSpPr/>
          <p:nvPr/>
        </p:nvSpPr>
        <p:spPr>
          <a:xfrm>
            <a:off x="6012160" y="4978696"/>
            <a:ext cx="2842753" cy="1631216"/>
          </a:xfrm>
          <a:prstGeom prst="rect">
            <a:avLst/>
          </a:prstGeom>
          <a:solidFill>
            <a:schemeClr val="bg2">
              <a:lumMod val="90000"/>
            </a:schemeClr>
          </a:solidFill>
          <a:scene3d>
            <a:camera prst="orthographicFront"/>
            <a:lightRig rig="threePt" dir="t"/>
          </a:scene3d>
          <a:sp3d>
            <a:bevelT w="114300" prst="hardEdge"/>
          </a:sp3d>
        </p:spPr>
        <p:txBody>
          <a:bodyPr wrap="square">
            <a:spAutoFit/>
          </a:bodyPr>
          <a:lstStyle/>
          <a:p>
            <a:pPr algn="ctr"/>
            <a:r>
              <a:rPr lang="es-CO" sz="2000" dirty="0"/>
              <a:t>En contraste, Cristo dio su vida para salvarlas. Y nos ordena seguir su ejemplo. </a:t>
            </a:r>
          </a:p>
          <a:p>
            <a:pPr algn="ctr"/>
            <a:r>
              <a:rPr lang="es-CO" sz="2000" b="1" dirty="0">
                <a:solidFill>
                  <a:srgbClr val="FF0000"/>
                </a:solidFill>
              </a:rPr>
              <a:t>(Ver Fil.2.5-8).</a:t>
            </a:r>
          </a:p>
        </p:txBody>
      </p:sp>
    </p:spTree>
    <p:extLst>
      <p:ext uri="{BB962C8B-B14F-4D97-AF65-F5344CB8AC3E}">
        <p14:creationId xmlns:p14="http://schemas.microsoft.com/office/powerpoint/2010/main" val="33659054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solidFill>
            <a:schemeClr val="bg2">
              <a:lumMod val="90000"/>
            </a:schemeClr>
          </a:solidFill>
          <a:effectLst>
            <a:glow rad="101600">
              <a:srgbClr val="C00000">
                <a:alpha val="60000"/>
              </a:srgbClr>
            </a:glow>
          </a:effectLst>
        </p:spPr>
        <p:txBody>
          <a:bodyPr>
            <a:normAutofit lnSpcReduction="10000"/>
          </a:bodyPr>
          <a:lstStyle/>
          <a:p>
            <a:r>
              <a:rPr lang="es-CO" dirty="0">
                <a:solidFill>
                  <a:srgbClr val="FF0000"/>
                </a:solidFill>
              </a:rPr>
              <a:t>Apocalipsis 13:13-14</a:t>
            </a:r>
          </a:p>
          <a:p>
            <a:pPr marL="457200" lvl="1" indent="0">
              <a:buNone/>
            </a:pPr>
            <a:r>
              <a:rPr lang="es-CO" dirty="0"/>
              <a:t>"</a:t>
            </a:r>
            <a:r>
              <a:rPr lang="es-CO" dirty="0">
                <a:latin typeface="Agency FB" panose="020B0503020202020204" pitchFamily="34" charset="0"/>
              </a:rPr>
              <a:t>También hace grandes señales,  de tal manera que aun hace descender fuego del cielo a la tierra delante de los hombres. Y engaña a los moradores de la tierra con las señales que se le ha permitido hacer en presencia de la bestia</a:t>
            </a:r>
            <a:r>
              <a:rPr lang="es-CO" dirty="0"/>
              <a:t>..."</a:t>
            </a:r>
          </a:p>
          <a:p>
            <a:pPr marL="0" indent="0">
              <a:buNone/>
            </a:pPr>
            <a:r>
              <a:rPr lang="es-CO" sz="2800" dirty="0"/>
              <a:t>La conclusión que podemos sacar al respecto, después de leer estos textos, y la clave que queremos resaltar en este artículo es la siguiente:</a:t>
            </a:r>
          </a:p>
          <a:p>
            <a:r>
              <a:rPr lang="es-CO" sz="3600" b="1" dirty="0"/>
              <a:t>1</a:t>
            </a:r>
            <a:r>
              <a:rPr lang="es-CO" sz="2800" dirty="0"/>
              <a:t>). Los milagros NO son una prueba segura de lo que es verdad</a:t>
            </a:r>
            <a:r>
              <a:rPr lang="es-CO" dirty="0"/>
              <a:t>. </a:t>
            </a:r>
            <a:r>
              <a:rPr lang="es-CO" dirty="0">
                <a:solidFill>
                  <a:srgbClr val="FF0000"/>
                </a:solidFill>
              </a:rPr>
              <a:t>(Apocalipsis 16:14)</a:t>
            </a:r>
          </a:p>
          <a:p>
            <a:pPr marL="400050" lvl="1" indent="0">
              <a:buNone/>
            </a:pPr>
            <a:r>
              <a:rPr lang="es-CO" dirty="0">
                <a:latin typeface="Agency FB" panose="020B0503020202020204" pitchFamily="34" charset="0"/>
              </a:rPr>
              <a:t>“Porque son espíritus de demonios, que hacen milagros, para ir a los reyes de la tierra y de todo el mundo, para congregarlos para la batalla de aquel gran día del Dios Todopoderoso”.</a:t>
            </a:r>
          </a:p>
          <a:p>
            <a:endParaRPr lang="es-CO" dirty="0"/>
          </a:p>
        </p:txBody>
      </p:sp>
    </p:spTree>
    <p:extLst>
      <p:ext uri="{BB962C8B-B14F-4D97-AF65-F5344CB8AC3E}">
        <p14:creationId xmlns:p14="http://schemas.microsoft.com/office/powerpoint/2010/main" val="38776976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bg2">
              <a:lumMod val="90000"/>
            </a:schemeClr>
          </a:solidFill>
          <a:scene3d>
            <a:camera prst="orthographicFront"/>
            <a:lightRig rig="threePt" dir="t"/>
          </a:scene3d>
          <a:sp3d>
            <a:bevelT prst="convex"/>
          </a:sp3d>
        </p:spPr>
        <p:txBody>
          <a:bodyPr>
            <a:normAutofit lnSpcReduction="10000"/>
          </a:bodyPr>
          <a:lstStyle/>
          <a:p>
            <a:r>
              <a:rPr lang="es-CO" sz="4000" b="1" dirty="0"/>
              <a:t>2</a:t>
            </a:r>
            <a:r>
              <a:rPr lang="es-CO" dirty="0"/>
              <a:t>). No podemos afirmar que una iglesia es verdadera o de Dios solamente mirando los milagros y señales que hace. </a:t>
            </a:r>
            <a:r>
              <a:rPr lang="es-CO" dirty="0">
                <a:solidFill>
                  <a:srgbClr val="FF0000"/>
                </a:solidFill>
              </a:rPr>
              <a:t>(Deuteronomio 13:1-4)</a:t>
            </a:r>
          </a:p>
          <a:p>
            <a:pPr marL="857250" lvl="2" indent="0">
              <a:buNone/>
            </a:pPr>
            <a:r>
              <a:rPr lang="es-CO" sz="2800" dirty="0">
                <a:latin typeface="Agency FB" panose="020B0503020202020204" pitchFamily="34" charset="0"/>
              </a:rPr>
              <a:t>“Cuando se levantare en medio de ti profeta, o soñador de sueños, y te diere señal o milagro, 2 y acaeciere la señal o milagro que él te dijo, diciendo: </a:t>
            </a:r>
            <a:r>
              <a:rPr lang="es-CO" sz="2800" u="sng" dirty="0">
                <a:latin typeface="Agency FB" panose="020B0503020202020204" pitchFamily="34" charset="0"/>
              </a:rPr>
              <a:t>Vamos en pos de dioses ajenos, que no conociste, y sirvámosles; 3 no darás oído a las palabras de tal profeta, ni al tal soñador de sueños; porque el SEÑOR vuestro Dios os prueba, para saber si amáis al SEÑOR vuestro Dios con todo vuestro corazón, y con toda vuestra alma</a:t>
            </a:r>
            <a:r>
              <a:rPr lang="es-CO" sz="2800" dirty="0">
                <a:latin typeface="Agency FB" panose="020B0503020202020204" pitchFamily="34" charset="0"/>
              </a:rPr>
              <a:t>. 4 En pos del SEÑOR vuestro Dios andaréis, y a él temeréis, y guardaréis sus mandamientos, y escucharéis su voz, y a él serviréis, y a él os allegaréis. </a:t>
            </a:r>
          </a:p>
          <a:p>
            <a:endParaRPr lang="es-CO" dirty="0"/>
          </a:p>
        </p:txBody>
      </p:sp>
    </p:spTree>
    <p:extLst>
      <p:ext uri="{BB962C8B-B14F-4D97-AF65-F5344CB8AC3E}">
        <p14:creationId xmlns:p14="http://schemas.microsoft.com/office/powerpoint/2010/main" val="4195852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solidFill>
            <a:schemeClr val="bg2">
              <a:lumMod val="90000"/>
            </a:schemeClr>
          </a:solidFill>
          <a:scene3d>
            <a:camera prst="orthographicFront"/>
            <a:lightRig rig="threePt" dir="t"/>
          </a:scene3d>
          <a:sp3d>
            <a:bevelT prst="slope"/>
          </a:sp3d>
        </p:spPr>
        <p:txBody>
          <a:bodyPr>
            <a:normAutofit lnSpcReduction="10000"/>
          </a:bodyPr>
          <a:lstStyle/>
          <a:p>
            <a:r>
              <a:rPr lang="es-CO" sz="4000" b="1" dirty="0"/>
              <a:t>3</a:t>
            </a:r>
            <a:r>
              <a:rPr lang="es-CO" dirty="0"/>
              <a:t>). No todo lo milagroso o sobrenatural proviene de Dios: Los milagros NO serán señal de la iglesia verdadera en los tiempos finales</a:t>
            </a:r>
            <a:r>
              <a:rPr lang="es-CO" dirty="0">
                <a:solidFill>
                  <a:srgbClr val="FF0000"/>
                </a:solidFill>
              </a:rPr>
              <a:t>.(Apocalipsis 12:17)</a:t>
            </a:r>
          </a:p>
          <a:p>
            <a:pPr marL="857250" lvl="2" indent="0">
              <a:buNone/>
            </a:pPr>
            <a:endParaRPr lang="es-CO" sz="2800" dirty="0">
              <a:latin typeface="Agency FB" panose="020B0503020202020204" pitchFamily="34" charset="0"/>
            </a:endParaRPr>
          </a:p>
          <a:p>
            <a:pPr marL="857250" lvl="2" indent="0">
              <a:buNone/>
            </a:pPr>
            <a:r>
              <a:rPr lang="es-CO" sz="2800" dirty="0">
                <a:latin typeface="Agency FB" panose="020B0503020202020204" pitchFamily="34" charset="0"/>
              </a:rPr>
              <a:t>“Entonces el dragón fue airado contra la mujer; y se fue a hacer guerra contra los otros de la simiente de ella, </a:t>
            </a:r>
            <a:r>
              <a:rPr lang="es-CO" sz="2800" u="sng" dirty="0">
                <a:latin typeface="Agency FB" panose="020B0503020202020204" pitchFamily="34" charset="0"/>
              </a:rPr>
              <a:t>los cuales guardan los mandamientos de Dios, y tienen el testimonio de Jesús, el Cristo</a:t>
            </a:r>
            <a:r>
              <a:rPr lang="es-CO" sz="2800" dirty="0"/>
              <a:t>”. La verdadera señal es la obediencia a los mandamientos de Dios, incluyendo el sábado, y tener el EP, </a:t>
            </a:r>
            <a:r>
              <a:rPr lang="es-CO" sz="2800" dirty="0">
                <a:solidFill>
                  <a:srgbClr val="FF0000"/>
                </a:solidFill>
              </a:rPr>
              <a:t>(Ver Ap.19:10).</a:t>
            </a:r>
          </a:p>
          <a:p>
            <a:endParaRPr lang="es-CO" dirty="0"/>
          </a:p>
          <a:p>
            <a:r>
              <a:rPr lang="es-CO" dirty="0"/>
              <a:t>Una vez que comprendamos estos tres puntos, estamos a salvo de más de un engaño.</a:t>
            </a:r>
          </a:p>
          <a:p>
            <a:endParaRPr lang="es-CO" dirty="0"/>
          </a:p>
        </p:txBody>
      </p:sp>
    </p:spTree>
    <p:extLst>
      <p:ext uri="{BB962C8B-B14F-4D97-AF65-F5344CB8AC3E}">
        <p14:creationId xmlns:p14="http://schemas.microsoft.com/office/powerpoint/2010/main" val="12683061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solidFill>
            <a:schemeClr val="bg2">
              <a:lumMod val="90000"/>
            </a:schemeClr>
          </a:solidFill>
          <a:effectLst>
            <a:glow rad="101600">
              <a:srgbClr val="C00000">
                <a:alpha val="60000"/>
              </a:srgbClr>
            </a:glow>
          </a:effectLst>
        </p:spPr>
        <p:txBody>
          <a:bodyPr>
            <a:normAutofit fontScale="90000"/>
          </a:bodyPr>
          <a:lstStyle/>
          <a:p>
            <a:r>
              <a:rPr lang="es-CO" b="1" dirty="0"/>
              <a:t>LA VERDADERA SEÑAL DE LA IGLESIA DE CRISTO</a:t>
            </a:r>
          </a:p>
        </p:txBody>
      </p:sp>
      <p:sp>
        <p:nvSpPr>
          <p:cNvPr id="3" name="Marcador de contenido 2"/>
          <p:cNvSpPr>
            <a:spLocks noGrp="1"/>
          </p:cNvSpPr>
          <p:nvPr>
            <p:ph idx="1"/>
          </p:nvPr>
        </p:nvSpPr>
        <p:spPr>
          <a:xfrm>
            <a:off x="457200" y="1600200"/>
            <a:ext cx="8229600" cy="4853136"/>
          </a:xfrm>
        </p:spPr>
        <p:txBody>
          <a:bodyPr>
            <a:normAutofit lnSpcReduction="10000"/>
          </a:bodyPr>
          <a:lstStyle/>
          <a:p>
            <a:r>
              <a:rPr lang="es-CO" dirty="0"/>
              <a:t>Es triste, pero hay que dejar este punto claro: En los tiempos finales, los milagros y las señales NO serán una evidencia de la iglesia verdadera de Dios.</a:t>
            </a:r>
          </a:p>
          <a:p>
            <a:r>
              <a:rPr lang="es-CO" dirty="0">
                <a:solidFill>
                  <a:srgbClr val="FF0000"/>
                </a:solidFill>
              </a:rPr>
              <a:t>Deuteronomio 13:1-4 </a:t>
            </a:r>
            <a:r>
              <a:rPr lang="es-CO" dirty="0"/>
              <a:t>Dice que si algún profeta viene con señales y milagros, y después nos dice "</a:t>
            </a:r>
            <a:r>
              <a:rPr lang="es-CO" dirty="0">
                <a:latin typeface="Agency FB" panose="020B0503020202020204" pitchFamily="34" charset="0"/>
              </a:rPr>
              <a:t>Vamos en pos de Dioses ajenos y sirvámosle</a:t>
            </a:r>
            <a:r>
              <a:rPr lang="es-CO" dirty="0"/>
              <a:t>" </a:t>
            </a:r>
            <a:r>
              <a:rPr lang="es-CO" u="sng" dirty="0"/>
              <a:t>aquel profeta no es de Dios</a:t>
            </a:r>
            <a:r>
              <a:rPr lang="es-CO" dirty="0"/>
              <a:t>. El profeta verdadero nos invita a obedecer TODOS los mandamientos de Dios.</a:t>
            </a:r>
          </a:p>
          <a:p>
            <a:endParaRPr lang="es-CO" dirty="0"/>
          </a:p>
        </p:txBody>
      </p:sp>
    </p:spTree>
    <p:extLst>
      <p:ext uri="{BB962C8B-B14F-4D97-AF65-F5344CB8AC3E}">
        <p14:creationId xmlns:p14="http://schemas.microsoft.com/office/powerpoint/2010/main" val="135021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7"/>
            <a:ext cx="8229600" cy="1389399"/>
          </a:xfrm>
          <a:solidFill>
            <a:schemeClr val="bg2">
              <a:lumMod val="90000"/>
            </a:schemeClr>
          </a:solidFill>
          <a:scene3d>
            <a:camera prst="orthographicFront"/>
            <a:lightRig rig="threePt" dir="t"/>
          </a:scene3d>
          <a:sp3d>
            <a:bevelT w="165100" prst="coolSlant"/>
          </a:sp3d>
        </p:spPr>
        <p:txBody>
          <a:bodyPr>
            <a:noAutofit/>
          </a:bodyPr>
          <a:lstStyle/>
          <a:p>
            <a:r>
              <a:rPr lang="es-CO" b="1" dirty="0"/>
              <a:t>Contraste entre el verdadero profeta y el falso profeta</a:t>
            </a:r>
          </a:p>
        </p:txBody>
      </p:sp>
      <p:sp>
        <p:nvSpPr>
          <p:cNvPr id="3" name="Marcador de contenido 2"/>
          <p:cNvSpPr>
            <a:spLocks noGrp="1"/>
          </p:cNvSpPr>
          <p:nvPr>
            <p:ph idx="1"/>
          </p:nvPr>
        </p:nvSpPr>
        <p:spPr>
          <a:xfrm>
            <a:off x="457200" y="5248933"/>
            <a:ext cx="3970784" cy="1296144"/>
          </a:xfrm>
          <a:solidFill>
            <a:schemeClr val="bg2">
              <a:lumMod val="90000"/>
            </a:schemeClr>
          </a:solidFill>
          <a:scene3d>
            <a:camera prst="orthographicFront"/>
            <a:lightRig rig="threePt" dir="t"/>
          </a:scene3d>
          <a:sp3d>
            <a:bevelT prst="slope"/>
          </a:sp3d>
        </p:spPr>
        <p:txBody>
          <a:bodyPr>
            <a:normAutofit fontScale="70000" lnSpcReduction="20000"/>
          </a:bodyPr>
          <a:lstStyle/>
          <a:p>
            <a:pPr marL="0" indent="0" algn="ctr">
              <a:buNone/>
            </a:pPr>
            <a:r>
              <a:rPr lang="es-CO" b="1" dirty="0"/>
              <a:t>Si me amáis, guardad mis mandamientos, </a:t>
            </a:r>
          </a:p>
          <a:p>
            <a:pPr marL="0" indent="0" algn="ctr">
              <a:buNone/>
            </a:pPr>
            <a:r>
              <a:rPr lang="es-CO" b="1" dirty="0">
                <a:solidFill>
                  <a:srgbClr val="FF0000"/>
                </a:solidFill>
              </a:rPr>
              <a:t>(Ver Juan 14:15-21; Mat. 5:17-20). </a:t>
            </a:r>
          </a:p>
        </p:txBody>
      </p:sp>
      <p:pic>
        <p:nvPicPr>
          <p:cNvPr id="5" name="Imagen 4"/>
          <p:cNvPicPr>
            <a:picLocks noChangeAspect="1"/>
          </p:cNvPicPr>
          <p:nvPr/>
        </p:nvPicPr>
        <p:blipFill>
          <a:blip r:embed="rId2"/>
          <a:stretch>
            <a:fillRect/>
          </a:stretch>
        </p:blipFill>
        <p:spPr>
          <a:xfrm>
            <a:off x="539552" y="1772816"/>
            <a:ext cx="3888432" cy="3311252"/>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4932040" y="1772817"/>
            <a:ext cx="3754760" cy="3311252"/>
          </a:xfrm>
          <a:prstGeom prst="rect">
            <a:avLst/>
          </a:prstGeom>
          <a:scene3d>
            <a:camera prst="orthographicFront"/>
            <a:lightRig rig="threePt" dir="t"/>
          </a:scene3d>
          <a:sp3d>
            <a:bevelT w="165100" prst="coolSlant"/>
          </a:sp3d>
        </p:spPr>
      </p:pic>
      <p:sp>
        <p:nvSpPr>
          <p:cNvPr id="7" name="Rectángulo 6"/>
          <p:cNvSpPr/>
          <p:nvPr/>
        </p:nvSpPr>
        <p:spPr>
          <a:xfrm>
            <a:off x="4932040" y="5192848"/>
            <a:ext cx="3754760" cy="1323439"/>
          </a:xfrm>
          <a:prstGeom prst="rect">
            <a:avLst/>
          </a:prstGeom>
          <a:solidFill>
            <a:schemeClr val="bg2">
              <a:lumMod val="90000"/>
            </a:schemeClr>
          </a:solidFill>
          <a:scene3d>
            <a:camera prst="orthographicFront"/>
            <a:lightRig rig="threePt" dir="t"/>
          </a:scene3d>
          <a:sp3d>
            <a:bevelT prst="slope"/>
          </a:sp3d>
        </p:spPr>
        <p:txBody>
          <a:bodyPr wrap="square">
            <a:spAutoFit/>
          </a:bodyPr>
          <a:lstStyle/>
          <a:p>
            <a:pPr algn="ctr"/>
            <a:r>
              <a:rPr lang="es-CO" sz="2000" b="1" dirty="0"/>
              <a:t>El falso profeta intentaría cambiar la Ley de Dios,</a:t>
            </a:r>
          </a:p>
          <a:p>
            <a:pPr algn="ctr"/>
            <a:r>
              <a:rPr lang="es-CO" sz="2000" b="1" dirty="0"/>
              <a:t> </a:t>
            </a:r>
            <a:r>
              <a:rPr lang="es-CO" sz="2000" b="1" dirty="0">
                <a:solidFill>
                  <a:srgbClr val="FF0000"/>
                </a:solidFill>
              </a:rPr>
              <a:t>(Ver Dan.7:25; Sant. 2:10-12; 1 Juan 2.3-6). </a:t>
            </a:r>
          </a:p>
        </p:txBody>
      </p:sp>
    </p:spTree>
    <p:extLst>
      <p:ext uri="{BB962C8B-B14F-4D97-AF65-F5344CB8AC3E}">
        <p14:creationId xmlns:p14="http://schemas.microsoft.com/office/powerpoint/2010/main" val="3104237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bg2">
              <a:lumMod val="90000"/>
            </a:schemeClr>
          </a:solidFill>
          <a:effectLst>
            <a:glow rad="101600">
              <a:srgbClr val="C00000">
                <a:alpha val="60000"/>
              </a:srgbClr>
            </a:glow>
          </a:effectLst>
        </p:spPr>
        <p:txBody>
          <a:bodyPr>
            <a:normAutofit lnSpcReduction="10000"/>
          </a:bodyPr>
          <a:lstStyle/>
          <a:p>
            <a:pPr marL="0" indent="0" algn="ctr">
              <a:buNone/>
            </a:pPr>
            <a:r>
              <a:rPr lang="es-CO" sz="3900" b="1" dirty="0"/>
              <a:t>Y aquí está la clave de todo esto:</a:t>
            </a:r>
          </a:p>
          <a:p>
            <a:pPr marL="0" indent="0" algn="ctr">
              <a:buNone/>
            </a:pPr>
            <a:r>
              <a:rPr lang="es-CO" sz="3600" b="1" dirty="0"/>
              <a:t>1</a:t>
            </a:r>
            <a:r>
              <a:rPr lang="es-CO" dirty="0"/>
              <a:t>). La Verdadera iglesia de Dios no es la que hace los milagros más espectaculares, sino la que sigue la Palabra escrita de Dios.</a:t>
            </a:r>
          </a:p>
          <a:p>
            <a:pPr marL="0" indent="0" algn="ctr">
              <a:buNone/>
            </a:pPr>
            <a:r>
              <a:rPr lang="es-CO" sz="3600" b="1" dirty="0"/>
              <a:t>2</a:t>
            </a:r>
            <a:r>
              <a:rPr lang="es-CO" dirty="0"/>
              <a:t>). La Iglesia de Dios nunca usará milagros y señales para contradecir lo que Dios nos ha dejado escrito en la Biblia.</a:t>
            </a:r>
          </a:p>
          <a:p>
            <a:pPr marL="0" indent="0" algn="ctr">
              <a:buNone/>
            </a:pPr>
            <a:r>
              <a:rPr lang="es-CO" sz="3600" b="1" dirty="0"/>
              <a:t>3</a:t>
            </a:r>
            <a:r>
              <a:rPr lang="es-CO" dirty="0"/>
              <a:t>). La Iglesia de Dios no tendrá como base los milagros en los tiempos finales, sino solamente la verdad: “</a:t>
            </a:r>
            <a:r>
              <a:rPr lang="es-CO" dirty="0">
                <a:latin typeface="Agency FB" panose="020B0503020202020204" pitchFamily="34" charset="0"/>
              </a:rPr>
              <a:t>Aquellos que guardan los mandamientos de Dios, y tienen el testimonio de Jesucristo”</a:t>
            </a:r>
            <a:r>
              <a:rPr lang="es-CO" dirty="0"/>
              <a:t>. </a:t>
            </a:r>
          </a:p>
          <a:p>
            <a:pPr marL="0" indent="0" algn="ctr">
              <a:buNone/>
            </a:pPr>
            <a:r>
              <a:rPr lang="es-CO" dirty="0">
                <a:solidFill>
                  <a:srgbClr val="FF0000"/>
                </a:solidFill>
              </a:rPr>
              <a:t>(Apocalipsis 12:17)</a:t>
            </a:r>
          </a:p>
          <a:p>
            <a:endParaRPr lang="es-CO" dirty="0"/>
          </a:p>
        </p:txBody>
      </p:sp>
    </p:spTree>
    <p:extLst>
      <p:ext uri="{BB962C8B-B14F-4D97-AF65-F5344CB8AC3E}">
        <p14:creationId xmlns:p14="http://schemas.microsoft.com/office/powerpoint/2010/main" val="1376009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effectLst>
            <a:glow rad="228600">
              <a:schemeClr val="accent2">
                <a:satMod val="175000"/>
                <a:alpha val="40000"/>
              </a:schemeClr>
            </a:glow>
            <a:outerShdw blurRad="40000" dist="23000" dir="5400000" rotWithShape="0">
              <a:srgbClr val="000000">
                <a:alpha val="35000"/>
              </a:srgbClr>
            </a:outerShdw>
          </a:effectLst>
        </p:spPr>
        <p:style>
          <a:lnRef idx="1">
            <a:schemeClr val="accent3"/>
          </a:lnRef>
          <a:fillRef idx="3">
            <a:schemeClr val="accent3"/>
          </a:fillRef>
          <a:effectRef idx="2">
            <a:schemeClr val="accent3"/>
          </a:effectRef>
          <a:fontRef idx="minor">
            <a:schemeClr val="lt1"/>
          </a:fontRef>
        </p:style>
        <p:txBody>
          <a:bodyPr>
            <a:normAutofit/>
          </a:bodyPr>
          <a:lstStyle/>
          <a:p>
            <a:r>
              <a:rPr lang="es-CO" sz="5400" b="1" i="1" dirty="0"/>
              <a:t>Conclusión.</a:t>
            </a:r>
          </a:p>
        </p:txBody>
      </p:sp>
      <p:sp>
        <p:nvSpPr>
          <p:cNvPr id="3" name="Marcador de contenido 2"/>
          <p:cNvSpPr>
            <a:spLocks noGrp="1"/>
          </p:cNvSpPr>
          <p:nvPr>
            <p:ph idx="1"/>
          </p:nvPr>
        </p:nvSpPr>
        <p:spPr>
          <a:xfrm>
            <a:off x="457200" y="1600200"/>
            <a:ext cx="8229600" cy="5141168"/>
          </a:xfrm>
          <a:solidFill>
            <a:schemeClr val="bg2">
              <a:lumMod val="90000"/>
            </a:schemeClr>
          </a:solidFill>
          <a:scene3d>
            <a:camera prst="orthographicFront"/>
            <a:lightRig rig="threePt" dir="t"/>
          </a:scene3d>
          <a:sp3d>
            <a:bevelT prst="relaxedInset"/>
          </a:sp3d>
        </p:spPr>
        <p:txBody>
          <a:bodyPr>
            <a:normAutofit fontScale="85000" lnSpcReduction="20000"/>
          </a:bodyPr>
          <a:lstStyle/>
          <a:p>
            <a:pPr marL="0" indent="0" algn="ctr">
              <a:buNone/>
            </a:pPr>
            <a:r>
              <a:rPr lang="es-CO" dirty="0"/>
              <a:t>Por lo tanto, Cuando veamos estas grandes señales y milagros, debemos evaluar si provienen de Dios, mirando qué verdad nos están enseñando, y van en contra de la palabra de Dios. </a:t>
            </a:r>
          </a:p>
          <a:p>
            <a:endParaRPr lang="es-CO" dirty="0"/>
          </a:p>
          <a:p>
            <a:pPr marL="0" indent="0" algn="ctr">
              <a:buNone/>
            </a:pPr>
            <a:r>
              <a:rPr lang="es-CO" b="1" dirty="0">
                <a:solidFill>
                  <a:srgbClr val="FF0000"/>
                </a:solidFill>
              </a:rPr>
              <a:t>Mateo 7:21-23</a:t>
            </a:r>
          </a:p>
          <a:p>
            <a:pPr marL="0" indent="0" algn="ctr">
              <a:buNone/>
            </a:pPr>
            <a:r>
              <a:rPr lang="es-CO" dirty="0"/>
              <a:t>“</a:t>
            </a:r>
            <a:r>
              <a:rPr lang="es-CO" dirty="0">
                <a:latin typeface="Agency FB" panose="020B0503020202020204" pitchFamily="34" charset="0"/>
              </a:rPr>
              <a:t>No todo el que me dice: Señor, Señor, entrará en el reino de los cielos, sino el que hace la voluntad de mi Padre que está en los cielos.</a:t>
            </a:r>
          </a:p>
          <a:p>
            <a:pPr marL="0" indent="0" algn="ctr">
              <a:buNone/>
            </a:pPr>
            <a:r>
              <a:rPr lang="es-CO" dirty="0">
                <a:latin typeface="Agency FB" panose="020B0503020202020204" pitchFamily="34" charset="0"/>
              </a:rPr>
              <a:t>Muchos me dirán en aquel día:  Señor,  Señor,  ¿no profetizamos en tu nombre,  y en tu nombre echamos fuera demonios,  y en tu nombre hicimos muchos milagros? Y entonces les declararé:  Nunca os conocí.  Apartaos de mí,  hacedores de maldad</a:t>
            </a:r>
            <a:r>
              <a:rPr lang="es-CO" dirty="0"/>
              <a:t>”.</a:t>
            </a:r>
          </a:p>
          <a:p>
            <a:pPr marL="0" indent="0" algn="ctr">
              <a:buNone/>
            </a:pPr>
            <a:r>
              <a:rPr lang="es-CO" sz="3300" b="1" dirty="0"/>
              <a:t>Que el señor os bendiga hermanos y amigos.</a:t>
            </a:r>
          </a:p>
          <a:p>
            <a:endParaRPr lang="es-CO" dirty="0"/>
          </a:p>
        </p:txBody>
      </p:sp>
    </p:spTree>
    <p:extLst>
      <p:ext uri="{BB962C8B-B14F-4D97-AF65-F5344CB8AC3E}">
        <p14:creationId xmlns:p14="http://schemas.microsoft.com/office/powerpoint/2010/main" val="2354326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1140</TotalTime>
  <Words>3826</Words>
  <Application>Microsoft Office PowerPoint</Application>
  <PresentationFormat>Presentación en pantalla (4:3)</PresentationFormat>
  <Paragraphs>183</Paragraphs>
  <Slides>44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44</vt:i4>
      </vt:variant>
    </vt:vector>
  </HeadingPairs>
  <TitlesOfParts>
    <vt:vector size="49" baseType="lpstr">
      <vt:lpstr>Agency FB</vt:lpstr>
      <vt:lpstr>Arial</vt:lpstr>
      <vt:lpstr>Calibri</vt:lpstr>
      <vt:lpstr>Century Schoolbook</vt:lpstr>
      <vt:lpstr>Tema de Office</vt:lpstr>
      <vt:lpstr>MILAGROS MODERNOS A FAVOR DE SU PUEBLO</vt:lpstr>
      <vt:lpstr>MILAGROS MODERNOS A FAVOR DE SU PUEBLO</vt:lpstr>
      <vt:lpstr>Presentación de PowerPoint</vt:lpstr>
      <vt:lpstr>Cuando nos refugiamos en Él, Él nos protegerá.</vt:lpstr>
      <vt:lpstr>Presentación de PowerPoint</vt:lpstr>
      <vt:lpstr>TRAGEDIA A CAUSA DE UN TIFON EN FILIPINAS</vt:lpstr>
      <vt:lpstr>Presentación de PowerPoint</vt:lpstr>
      <vt:lpstr>En la foto se ve la Iglesia Adventista del Séptimo Día de Tacloban, intacta, mientras que en la periferia se observa las consecuencias del tifón.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es la diferencia entre los milagros hechos en el Nuevo Testamento y los modernos?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Los milagros modernos, y los milagros bíblicos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¿Cómo podemos saber si un milagro viene de Dios o es un mero fraude? ¿Nos ofrece la Biblia alguna ayuda al respecto?</vt:lpstr>
      <vt:lpstr>El gran contraste</vt:lpstr>
      <vt:lpstr>Presentación de PowerPoint</vt:lpstr>
      <vt:lpstr>Presentación de PowerPoint</vt:lpstr>
      <vt:lpstr>Presentación de PowerPoint</vt:lpstr>
      <vt:lpstr>LA VERDADERA SEÑAL DE LA IGLESIA DE CRISTO</vt:lpstr>
      <vt:lpstr>Contraste entre el verdadero profeta y el falso profeta</vt:lpstr>
      <vt:lpstr>Presentación de PowerPoint</vt:lpstr>
      <vt:lpstr>Conclusión.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MILAGROS MODERNOS A FAVOR DE SU PUEBLO</dc:title>
  <dc:creator>FAMILIA FIERRO CH</dc:creator>
  <cp:lastModifiedBy>servidor</cp:lastModifiedBy>
  <cp:revision>150</cp:revision>
  <dcterms:created xsi:type="dcterms:W3CDTF">2014-01-01T11:39:49Z</dcterms:created>
  <dcterms:modified xsi:type="dcterms:W3CDTF">2017-03-09T15:41:50Z</dcterms:modified>
</cp:coreProperties>
</file>